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sldIdLst>
    <p:sldId id="256" r:id="rId2"/>
    <p:sldId id="346" r:id="rId3"/>
    <p:sldId id="347" r:id="rId4"/>
    <p:sldId id="328" r:id="rId5"/>
    <p:sldId id="289" r:id="rId6"/>
    <p:sldId id="387" r:id="rId7"/>
    <p:sldId id="392" r:id="rId8"/>
    <p:sldId id="370" r:id="rId9"/>
    <p:sldId id="371" r:id="rId10"/>
    <p:sldId id="373" r:id="rId11"/>
    <p:sldId id="372" r:id="rId12"/>
    <p:sldId id="395" r:id="rId13"/>
    <p:sldId id="389" r:id="rId14"/>
    <p:sldId id="388" r:id="rId15"/>
    <p:sldId id="356" r:id="rId16"/>
    <p:sldId id="306" r:id="rId17"/>
    <p:sldId id="382" r:id="rId18"/>
    <p:sldId id="383" r:id="rId19"/>
    <p:sldId id="390" r:id="rId20"/>
    <p:sldId id="381" r:id="rId21"/>
    <p:sldId id="396" r:id="rId22"/>
    <p:sldId id="397" r:id="rId23"/>
    <p:sldId id="398" r:id="rId24"/>
    <p:sldId id="399" r:id="rId25"/>
    <p:sldId id="400" r:id="rId26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6C0A"/>
    <a:srgbClr val="54823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>
      <p:cViewPr varScale="1">
        <p:scale>
          <a:sx n="67" d="100"/>
          <a:sy n="67" d="100"/>
        </p:scale>
        <p:origin x="72" y="46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5CDAC-D627-4E87-877A-1B781DD4CADC}" type="datetimeFigureOut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DD8A-FD4C-4C63-90D4-202AFE808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64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DDD8A-FD4C-4C63-90D4-202AFE8080B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863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222697" y="1379513"/>
            <a:ext cx="6862345" cy="1226567"/>
          </a:xfr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CFD5-C4DF-4EBC-B718-C69ED2FBDE6F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사각형 6"/>
          <p:cNvSpPr/>
          <p:nvPr userDrawn="1"/>
        </p:nvSpPr>
        <p:spPr>
          <a:xfrm>
            <a:off x="331006" y="0"/>
            <a:ext cx="2144688" cy="6858000"/>
          </a:xfrm>
          <a:custGeom>
            <a:avLst/>
            <a:gdLst>
              <a:gd name="connsiteX0" fmla="*/ 0 w 2144688"/>
              <a:gd name="connsiteY0" fmla="*/ 0 h 6858000"/>
              <a:gd name="connsiteX1" fmla="*/ 2144688 w 2144688"/>
              <a:gd name="connsiteY1" fmla="*/ 0 h 6858000"/>
              <a:gd name="connsiteX2" fmla="*/ 2144688 w 2144688"/>
              <a:gd name="connsiteY2" fmla="*/ 6858000 h 6858000"/>
              <a:gd name="connsiteX3" fmla="*/ 0 w 2144688"/>
              <a:gd name="connsiteY3" fmla="*/ 6858000 h 6858000"/>
              <a:gd name="connsiteX4" fmla="*/ 0 w 2144688"/>
              <a:gd name="connsiteY4" fmla="*/ 0 h 6858000"/>
              <a:gd name="connsiteX0" fmla="*/ 0 w 2144688"/>
              <a:gd name="connsiteY0" fmla="*/ 0 h 6858000"/>
              <a:gd name="connsiteX1" fmla="*/ 2144688 w 2144688"/>
              <a:gd name="connsiteY1" fmla="*/ 0 h 6858000"/>
              <a:gd name="connsiteX2" fmla="*/ 2144688 w 2144688"/>
              <a:gd name="connsiteY2" fmla="*/ 6858000 h 6858000"/>
              <a:gd name="connsiteX3" fmla="*/ 0 w 2144688"/>
              <a:gd name="connsiteY3" fmla="*/ 6858000 h 6858000"/>
              <a:gd name="connsiteX4" fmla="*/ 0 w 2144688"/>
              <a:gd name="connsiteY4" fmla="*/ 0 h 6858000"/>
              <a:gd name="connsiteX0" fmla="*/ 0 w 2144688"/>
              <a:gd name="connsiteY0" fmla="*/ 0 h 6858000"/>
              <a:gd name="connsiteX1" fmla="*/ 2144688 w 2144688"/>
              <a:gd name="connsiteY1" fmla="*/ 0 h 6858000"/>
              <a:gd name="connsiteX2" fmla="*/ 2144688 w 2144688"/>
              <a:gd name="connsiteY2" fmla="*/ 6858000 h 6858000"/>
              <a:gd name="connsiteX3" fmla="*/ 0 w 2144688"/>
              <a:gd name="connsiteY3" fmla="*/ 6858000 h 6858000"/>
              <a:gd name="connsiteX4" fmla="*/ 0 w 2144688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4688" h="6858000">
                <a:moveTo>
                  <a:pt x="0" y="0"/>
                </a:moveTo>
                <a:lnTo>
                  <a:pt x="2144688" y="0"/>
                </a:lnTo>
                <a:cubicBezTo>
                  <a:pt x="1083331" y="2392136"/>
                  <a:pt x="1320095" y="4678136"/>
                  <a:pt x="2144688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-1" y="0"/>
            <a:ext cx="2222697" cy="6858000"/>
          </a:xfrm>
          <a:custGeom>
            <a:avLst/>
            <a:gdLst>
              <a:gd name="connsiteX0" fmla="*/ 0 w 2144688"/>
              <a:gd name="connsiteY0" fmla="*/ 0 h 6858000"/>
              <a:gd name="connsiteX1" fmla="*/ 2144688 w 2144688"/>
              <a:gd name="connsiteY1" fmla="*/ 0 h 6858000"/>
              <a:gd name="connsiteX2" fmla="*/ 2144688 w 2144688"/>
              <a:gd name="connsiteY2" fmla="*/ 6858000 h 6858000"/>
              <a:gd name="connsiteX3" fmla="*/ 0 w 2144688"/>
              <a:gd name="connsiteY3" fmla="*/ 6858000 h 6858000"/>
              <a:gd name="connsiteX4" fmla="*/ 0 w 2144688"/>
              <a:gd name="connsiteY4" fmla="*/ 0 h 6858000"/>
              <a:gd name="connsiteX0" fmla="*/ 0 w 2144688"/>
              <a:gd name="connsiteY0" fmla="*/ 0 h 6858000"/>
              <a:gd name="connsiteX1" fmla="*/ 2144688 w 2144688"/>
              <a:gd name="connsiteY1" fmla="*/ 0 h 6858000"/>
              <a:gd name="connsiteX2" fmla="*/ 2144688 w 2144688"/>
              <a:gd name="connsiteY2" fmla="*/ 6858000 h 6858000"/>
              <a:gd name="connsiteX3" fmla="*/ 0 w 2144688"/>
              <a:gd name="connsiteY3" fmla="*/ 6858000 h 6858000"/>
              <a:gd name="connsiteX4" fmla="*/ 0 w 2144688"/>
              <a:gd name="connsiteY4" fmla="*/ 0 h 6858000"/>
              <a:gd name="connsiteX0" fmla="*/ 0 w 2144688"/>
              <a:gd name="connsiteY0" fmla="*/ 0 h 6858000"/>
              <a:gd name="connsiteX1" fmla="*/ 2144688 w 2144688"/>
              <a:gd name="connsiteY1" fmla="*/ 0 h 6858000"/>
              <a:gd name="connsiteX2" fmla="*/ 2144688 w 2144688"/>
              <a:gd name="connsiteY2" fmla="*/ 6858000 h 6858000"/>
              <a:gd name="connsiteX3" fmla="*/ 0 w 2144688"/>
              <a:gd name="connsiteY3" fmla="*/ 6858000 h 6858000"/>
              <a:gd name="connsiteX4" fmla="*/ 0 w 2144688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4688" h="6858000">
                <a:moveTo>
                  <a:pt x="0" y="0"/>
                </a:moveTo>
                <a:lnTo>
                  <a:pt x="2144688" y="0"/>
                </a:lnTo>
                <a:cubicBezTo>
                  <a:pt x="1083331" y="2392136"/>
                  <a:pt x="1320095" y="4678136"/>
                  <a:pt x="2144688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92D05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718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48CD7-D367-43D5-B461-ACE552E75063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806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9E79-7361-4780-8BEF-7EDE3708298A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854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ko-KR" altLang="en-US" dirty="0" smtClean="0"/>
              <a:t> 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42E3C-B70B-437C-85CF-1286301B9CBA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9342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69A20-5B3D-4D98-A822-26B93D177A40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4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CD4CE-9E43-4F70-A9D8-A2130CA7D92A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6685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2BD92-DA3E-4A0B-90C9-7DE5E15B6E96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145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2B83A-F366-424E-B742-340ACF856BB5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068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D68B-5DBD-48E9-A8D4-FCBC4B3DD9C6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332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534F-7D16-467B-9320-91F98915D181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044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0A91F-2F8D-4486-A69D-D680F95444B0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0273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124744"/>
            <a:ext cx="8915400" cy="5040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8BBEA-E8DD-414A-BF68-FC2AFA7CFF2D}" type="datetime1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-39555" y="6619888"/>
            <a:ext cx="9945555" cy="238111"/>
          </a:xfrm>
          <a:custGeom>
            <a:avLst/>
            <a:gdLst>
              <a:gd name="connsiteX0" fmla="*/ 0 w 9945555"/>
              <a:gd name="connsiteY0" fmla="*/ 0 h 238111"/>
              <a:gd name="connsiteX1" fmla="*/ 9945555 w 9945555"/>
              <a:gd name="connsiteY1" fmla="*/ 0 h 238111"/>
              <a:gd name="connsiteX2" fmla="*/ 9945555 w 9945555"/>
              <a:gd name="connsiteY2" fmla="*/ 238111 h 238111"/>
              <a:gd name="connsiteX3" fmla="*/ 0 w 9945555"/>
              <a:gd name="connsiteY3" fmla="*/ 238111 h 238111"/>
              <a:gd name="connsiteX4" fmla="*/ 0 w 9945555"/>
              <a:gd name="connsiteY4" fmla="*/ 0 h 238111"/>
              <a:gd name="connsiteX0" fmla="*/ 0 w 9945555"/>
              <a:gd name="connsiteY0" fmla="*/ 0 h 238111"/>
              <a:gd name="connsiteX1" fmla="*/ 9945555 w 9945555"/>
              <a:gd name="connsiteY1" fmla="*/ 0 h 238111"/>
              <a:gd name="connsiteX2" fmla="*/ 9945555 w 9945555"/>
              <a:gd name="connsiteY2" fmla="*/ 238111 h 238111"/>
              <a:gd name="connsiteX3" fmla="*/ 0 w 9945555"/>
              <a:gd name="connsiteY3" fmla="*/ 238111 h 238111"/>
              <a:gd name="connsiteX4" fmla="*/ 0 w 9945555"/>
              <a:gd name="connsiteY4" fmla="*/ 0 h 238111"/>
              <a:gd name="connsiteX0" fmla="*/ 0 w 9945555"/>
              <a:gd name="connsiteY0" fmla="*/ 0 h 238111"/>
              <a:gd name="connsiteX1" fmla="*/ 9945555 w 9945555"/>
              <a:gd name="connsiteY1" fmla="*/ 0 h 238111"/>
              <a:gd name="connsiteX2" fmla="*/ 9945555 w 9945555"/>
              <a:gd name="connsiteY2" fmla="*/ 238111 h 238111"/>
              <a:gd name="connsiteX3" fmla="*/ 0 w 9945555"/>
              <a:gd name="connsiteY3" fmla="*/ 238111 h 238111"/>
              <a:gd name="connsiteX4" fmla="*/ 0 w 9945555"/>
              <a:gd name="connsiteY4" fmla="*/ 0 h 238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45555" h="238111">
                <a:moveTo>
                  <a:pt x="0" y="0"/>
                </a:moveTo>
                <a:cubicBezTo>
                  <a:pt x="3364170" y="326571"/>
                  <a:pt x="6614042" y="171450"/>
                  <a:pt x="9945555" y="0"/>
                </a:cubicBezTo>
                <a:lnTo>
                  <a:pt x="9945555" y="238111"/>
                </a:lnTo>
                <a:lnTo>
                  <a:pt x="0" y="238111"/>
                </a:lnTo>
                <a:lnTo>
                  <a:pt x="0" y="0"/>
                </a:lnTo>
                <a:close/>
              </a:path>
            </a:pathLst>
          </a:custGeom>
          <a:solidFill>
            <a:srgbClr val="92D05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 userDrawn="1"/>
        </p:nvSpPr>
        <p:spPr>
          <a:xfrm>
            <a:off x="416496" y="216024"/>
            <a:ext cx="6480720" cy="836712"/>
          </a:xfrm>
          <a:prstGeom prst="roundRect">
            <a:avLst>
              <a:gd name="adj" fmla="val 22522"/>
            </a:avLst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853433" y="6453337"/>
            <a:ext cx="5572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1BDE3FE7-3AEA-4B05-AC5A-802D1816ACF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모서리가 둥근 직사각형 10"/>
          <p:cNvSpPr/>
          <p:nvPr userDrawn="1"/>
        </p:nvSpPr>
        <p:spPr>
          <a:xfrm>
            <a:off x="488505" y="260649"/>
            <a:ext cx="6340771" cy="734006"/>
          </a:xfrm>
          <a:prstGeom prst="roundRect">
            <a:avLst>
              <a:gd name="adj" fmla="val 22522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137" y="197768"/>
            <a:ext cx="6201139" cy="8549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  마스터 제목 스타일 편집</a:t>
            </a:r>
            <a:endParaRPr lang="ko-KR" altLang="en-US" dirty="0"/>
          </a:p>
        </p:txBody>
      </p:sp>
      <p:sp>
        <p:nvSpPr>
          <p:cNvPr id="12" name="직사각형 7"/>
          <p:cNvSpPr/>
          <p:nvPr userDrawn="1"/>
        </p:nvSpPr>
        <p:spPr>
          <a:xfrm>
            <a:off x="-39555" y="6453337"/>
            <a:ext cx="9945555" cy="365125"/>
          </a:xfrm>
          <a:custGeom>
            <a:avLst/>
            <a:gdLst>
              <a:gd name="connsiteX0" fmla="*/ 0 w 9945555"/>
              <a:gd name="connsiteY0" fmla="*/ 0 h 238111"/>
              <a:gd name="connsiteX1" fmla="*/ 9945555 w 9945555"/>
              <a:gd name="connsiteY1" fmla="*/ 0 h 238111"/>
              <a:gd name="connsiteX2" fmla="*/ 9945555 w 9945555"/>
              <a:gd name="connsiteY2" fmla="*/ 238111 h 238111"/>
              <a:gd name="connsiteX3" fmla="*/ 0 w 9945555"/>
              <a:gd name="connsiteY3" fmla="*/ 238111 h 238111"/>
              <a:gd name="connsiteX4" fmla="*/ 0 w 9945555"/>
              <a:gd name="connsiteY4" fmla="*/ 0 h 238111"/>
              <a:gd name="connsiteX0" fmla="*/ 0 w 9945555"/>
              <a:gd name="connsiteY0" fmla="*/ 0 h 238111"/>
              <a:gd name="connsiteX1" fmla="*/ 9945555 w 9945555"/>
              <a:gd name="connsiteY1" fmla="*/ 0 h 238111"/>
              <a:gd name="connsiteX2" fmla="*/ 9945555 w 9945555"/>
              <a:gd name="connsiteY2" fmla="*/ 238111 h 238111"/>
              <a:gd name="connsiteX3" fmla="*/ 0 w 9945555"/>
              <a:gd name="connsiteY3" fmla="*/ 238111 h 238111"/>
              <a:gd name="connsiteX4" fmla="*/ 0 w 9945555"/>
              <a:gd name="connsiteY4" fmla="*/ 0 h 238111"/>
              <a:gd name="connsiteX0" fmla="*/ 0 w 9945555"/>
              <a:gd name="connsiteY0" fmla="*/ 0 h 238111"/>
              <a:gd name="connsiteX1" fmla="*/ 9945555 w 9945555"/>
              <a:gd name="connsiteY1" fmla="*/ 0 h 238111"/>
              <a:gd name="connsiteX2" fmla="*/ 9945555 w 9945555"/>
              <a:gd name="connsiteY2" fmla="*/ 238111 h 238111"/>
              <a:gd name="connsiteX3" fmla="*/ 0 w 9945555"/>
              <a:gd name="connsiteY3" fmla="*/ 238111 h 238111"/>
              <a:gd name="connsiteX4" fmla="*/ 0 w 9945555"/>
              <a:gd name="connsiteY4" fmla="*/ 0 h 238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45555" h="238111">
                <a:moveTo>
                  <a:pt x="0" y="0"/>
                </a:moveTo>
                <a:cubicBezTo>
                  <a:pt x="3364170" y="326571"/>
                  <a:pt x="6614042" y="171450"/>
                  <a:pt x="9945555" y="0"/>
                </a:cubicBezTo>
                <a:lnTo>
                  <a:pt x="9945555" y="238111"/>
                </a:lnTo>
                <a:lnTo>
                  <a:pt x="0" y="23811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3" name="Picture 6" descr="html5 &amp; css3 – Institute of Software Technologies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472" y="6046207"/>
            <a:ext cx="1200394" cy="620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125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3200" kern="1200">
          <a:solidFill>
            <a:sysClr val="windowText" lastClr="000000"/>
          </a:solidFill>
          <a:latin typeface="휴먼엑스포" panose="02030504000101010101" pitchFamily="18" charset="-127"/>
          <a:ea typeface="휴먼엑스포" panose="02030504000101010101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288704" y="2060848"/>
            <a:ext cx="6408712" cy="1226567"/>
          </a:xfrm>
        </p:spPr>
        <p:txBody>
          <a:bodyPr>
            <a:noAutofit/>
          </a:bodyPr>
          <a:lstStyle/>
          <a:p>
            <a:pPr algn="l"/>
            <a:r>
              <a:rPr lang="en-US" altLang="ko-KR" sz="3600" b="1" dirty="0">
                <a:solidFill>
                  <a:schemeClr val="tx1"/>
                </a:solidFill>
              </a:rPr>
              <a:t>2</a:t>
            </a:r>
            <a:r>
              <a:rPr lang="ko-KR" altLang="en-US" sz="3600" b="1" dirty="0" smtClean="0">
                <a:solidFill>
                  <a:schemeClr val="tx1"/>
                </a:solidFill>
              </a:rPr>
              <a:t>강</a:t>
            </a:r>
            <a:r>
              <a:rPr lang="en-US" altLang="ko-KR" sz="3600" b="1" dirty="0" smtClean="0">
                <a:solidFill>
                  <a:schemeClr val="tx1"/>
                </a:solidFill>
              </a:rPr>
              <a:t>. </a:t>
            </a:r>
            <a:r>
              <a:rPr lang="ko-KR" altLang="en-US" sz="3600" b="1" dirty="0" smtClean="0">
                <a:solidFill>
                  <a:schemeClr val="tx1"/>
                </a:solidFill>
              </a:rPr>
              <a:t>멀티미디</a:t>
            </a:r>
            <a:r>
              <a:rPr lang="ko-KR" altLang="en-US" sz="3600" b="1" dirty="0">
                <a:solidFill>
                  <a:schemeClr val="tx1"/>
                </a:solidFill>
              </a:rPr>
              <a:t>어</a:t>
            </a:r>
            <a:r>
              <a:rPr lang="ko-KR" altLang="en-US" sz="3600" b="1" dirty="0" smtClean="0">
                <a:solidFill>
                  <a:schemeClr val="tx1"/>
                </a:solidFill>
              </a:rPr>
              <a:t>와 하이퍼링크</a:t>
            </a:r>
            <a:endParaRPr lang="ko-KR" altLang="en-US" sz="3600" b="1" dirty="0">
              <a:solidFill>
                <a:schemeClr val="tx1"/>
              </a:solidFill>
            </a:endParaRPr>
          </a:p>
        </p:txBody>
      </p:sp>
      <p:sp>
        <p:nvSpPr>
          <p:cNvPr id="3" name="AutoShape 2" descr="HTML5 Introduction &amp; Syntax | PoiemaWe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16"/>
          <a:stretch/>
        </p:blipFill>
        <p:spPr>
          <a:xfrm>
            <a:off x="6969224" y="3861048"/>
            <a:ext cx="1584176" cy="203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5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오디오 </a:t>
            </a:r>
            <a:r>
              <a:rPr lang="en-US" altLang="ko-KR" sz="2800" dirty="0" smtClean="0"/>
              <a:t>&amp; </a:t>
            </a:r>
            <a:r>
              <a:rPr lang="ko-KR" altLang="en-US" sz="2800" dirty="0" smtClean="0"/>
              <a:t>비디오 재생하기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04528" y="1175548"/>
            <a:ext cx="8706172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smtClean="0"/>
              <a:t>    &lt;audio&gt; </a:t>
            </a:r>
            <a:r>
              <a:rPr lang="ko-KR" altLang="en-US" sz="2000" b="1" dirty="0" smtClean="0"/>
              <a:t>태그</a:t>
            </a:r>
            <a:r>
              <a:rPr lang="en-US" altLang="ko-KR" sz="2000" b="1" dirty="0" smtClean="0"/>
              <a:t>, &lt;video&gt; </a:t>
            </a:r>
            <a:r>
              <a:rPr lang="ko-KR" altLang="en-US" sz="2000" b="1" dirty="0" smtClean="0"/>
              <a:t>태그의 속성</a:t>
            </a:r>
            <a:endParaRPr lang="en-US" altLang="ko-KR" sz="2000" b="1" dirty="0" smtClean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827681"/>
              </p:ext>
            </p:extLst>
          </p:nvPr>
        </p:nvGraphicFramePr>
        <p:xfrm>
          <a:off x="1208584" y="1844826"/>
          <a:ext cx="7344816" cy="35283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518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930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66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속성 값</a:t>
                      </a:r>
                      <a:endParaRPr lang="ko-KR" altLang="en-US" sz="1600" dirty="0"/>
                    </a:p>
                  </a:txBody>
                  <a:tcPr anchor="ctr">
                    <a:lnL w="12700" cmpd="sng">
                      <a:noFill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설명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661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 smtClean="0"/>
                        <a:t>controls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플레이어 화면에 컨트롤 바를 표시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66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 smtClean="0"/>
                        <a:t>autoplay</a:t>
                      </a:r>
                      <a:endParaRPr lang="en-US" altLang="ko-KR" sz="1800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 smtClean="0"/>
                        <a:t> </a:t>
                      </a:r>
                      <a:r>
                        <a:rPr lang="ko-KR" altLang="en-US" sz="1600" dirty="0" smtClean="0"/>
                        <a:t>오디오나 비디오를 자동으로 실행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66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/>
                        <a:t>loop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dirty="0" smtClean="0"/>
                        <a:t>오디오나 비디오를  반복 재생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661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 smtClean="0"/>
                        <a:t>muted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오디오나 비디오의 소리는 끄고 화면만 재생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6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/>
                        <a:t>width, height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/>
                        <a:t> </a:t>
                      </a:r>
                      <a:r>
                        <a:rPr lang="ko-KR" altLang="en-US" sz="1600" dirty="0" smtClean="0"/>
                        <a:t>비디오 크기 조절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869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 smtClean="0"/>
                        <a:t>poster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 smtClean="0"/>
                        <a:t> </a:t>
                      </a:r>
                      <a:r>
                        <a:rPr lang="ko-KR" altLang="en-US" sz="1600" dirty="0" smtClean="0"/>
                        <a:t>브라우저나 인터넷 연결 문제 등 비디오를 재생할 수 없을 경우 표시하는 이미지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9581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391" y="2115051"/>
            <a:ext cx="4618599" cy="268210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오디오 </a:t>
            </a:r>
            <a:r>
              <a:rPr lang="en-US" altLang="ko-KR" sz="2800" dirty="0" smtClean="0"/>
              <a:t>&amp; </a:t>
            </a:r>
            <a:r>
              <a:rPr lang="ko-KR" altLang="en-US" sz="2800" dirty="0" smtClean="0"/>
              <a:t>비디오 재생하기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208584" y="1175548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b="1" dirty="0" smtClean="0"/>
              <a:t>video </a:t>
            </a:r>
            <a:r>
              <a:rPr lang="ko-KR" altLang="en-US" sz="2000" b="1" dirty="0" smtClean="0"/>
              <a:t>태그 </a:t>
            </a:r>
            <a:endParaRPr lang="en-US" altLang="ko-KR" sz="2000" b="1" dirty="0" smtClean="0"/>
          </a:p>
          <a:p>
            <a:r>
              <a:rPr lang="en-US" altLang="ko-KR" b="1" dirty="0" smtClean="0"/>
              <a:t>  &lt;video </a:t>
            </a:r>
            <a:r>
              <a:rPr lang="en-US" altLang="ko-KR" b="1" dirty="0" err="1" smtClean="0"/>
              <a:t>src</a:t>
            </a:r>
            <a:r>
              <a:rPr lang="en-US" altLang="ko-KR" b="1" dirty="0" smtClean="0"/>
              <a:t>=“</a:t>
            </a:r>
            <a:r>
              <a:rPr lang="ko-KR" altLang="en-US" b="1" dirty="0" smtClean="0"/>
              <a:t>비디오 파일 경로</a:t>
            </a:r>
            <a:r>
              <a:rPr lang="en-US" altLang="ko-KR" b="1" dirty="0" smtClean="0"/>
              <a:t>“ </a:t>
            </a:r>
            <a:r>
              <a:rPr lang="ko-KR" altLang="en-US" b="1" dirty="0" smtClean="0"/>
              <a:t>속성</a:t>
            </a:r>
            <a:r>
              <a:rPr lang="en-US" altLang="ko-KR" b="1" dirty="0" smtClean="0"/>
              <a:t>=</a:t>
            </a:r>
            <a:r>
              <a:rPr lang="ko-KR" altLang="en-US" b="1" dirty="0" smtClean="0"/>
              <a:t>속성값</a:t>
            </a:r>
            <a:r>
              <a:rPr lang="en-US" altLang="ko-KR" b="1" dirty="0" smtClean="0"/>
              <a:t>&gt;&lt;/video&gt;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38046" y="2487730"/>
            <a:ext cx="2147402" cy="646986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600" dirty="0" smtClean="0"/>
              <a:t>우측 마우스 </a:t>
            </a:r>
            <a:r>
              <a:rPr lang="en-US" altLang="ko-KR" sz="1600" dirty="0" smtClean="0"/>
              <a:t>&gt; </a:t>
            </a:r>
            <a:r>
              <a:rPr lang="ko-KR" altLang="en-US" sz="1600" dirty="0" smtClean="0"/>
              <a:t>모든 제어기능 표시</a:t>
            </a:r>
            <a:endParaRPr lang="en-US" altLang="ko-KR" sz="1600" dirty="0" smtClean="0"/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5957962" y="2809387"/>
            <a:ext cx="864096" cy="22406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761" y="4941167"/>
            <a:ext cx="7374703" cy="94983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80880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오디오 </a:t>
            </a:r>
            <a:r>
              <a:rPr lang="en-US" altLang="ko-KR" sz="2800" dirty="0" smtClean="0"/>
              <a:t>&amp; </a:t>
            </a:r>
            <a:r>
              <a:rPr lang="ko-KR" altLang="en-US" sz="2800" dirty="0" smtClean="0"/>
              <a:t>비디오 재생하기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4568" y="1175548"/>
            <a:ext cx="84249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b="1" dirty="0" smtClean="0"/>
              <a:t>source </a:t>
            </a:r>
            <a:r>
              <a:rPr lang="ko-KR" altLang="en-US" sz="2000" b="1" dirty="0" smtClean="0"/>
              <a:t>태그 </a:t>
            </a:r>
            <a:endParaRPr lang="en-US" altLang="ko-KR" sz="2000" b="1" dirty="0" smtClean="0"/>
          </a:p>
          <a:p>
            <a:r>
              <a:rPr lang="en-US" altLang="ko-KR" b="1" dirty="0" smtClean="0"/>
              <a:t>  </a:t>
            </a:r>
            <a:r>
              <a:rPr lang="en-US" altLang="ko-KR" b="1" dirty="0"/>
              <a:t> </a:t>
            </a:r>
            <a:r>
              <a:rPr lang="en-US" altLang="ko-KR" b="1" dirty="0" smtClean="0"/>
              <a:t> </a:t>
            </a:r>
            <a:r>
              <a:rPr lang="en-US" altLang="ko-KR" dirty="0" smtClean="0"/>
              <a:t>&lt;video&gt;</a:t>
            </a:r>
            <a:r>
              <a:rPr lang="ko-KR" altLang="en-US" dirty="0" smtClean="0"/>
              <a:t>태그 안에 사용되며 지원이 </a:t>
            </a:r>
            <a:r>
              <a:rPr lang="ko-KR" altLang="en-US" dirty="0" err="1" smtClean="0"/>
              <a:t>안되는</a:t>
            </a:r>
            <a:r>
              <a:rPr lang="ko-KR" altLang="en-US" dirty="0" smtClean="0"/>
              <a:t> 브라우저에서 비디오를 재생해줌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 &lt;source </a:t>
            </a:r>
            <a:r>
              <a:rPr lang="en-US" altLang="ko-KR" dirty="0" err="1" smtClean="0">
                <a:solidFill>
                  <a:srgbClr val="FF0000"/>
                </a:solidFill>
              </a:rPr>
              <a:t>src</a:t>
            </a:r>
            <a:r>
              <a:rPr lang="en-US" altLang="ko-KR" dirty="0" smtClean="0"/>
              <a:t>=“</a:t>
            </a:r>
            <a:r>
              <a:rPr lang="ko-KR" altLang="en-US" dirty="0" smtClean="0"/>
              <a:t>비디오경로</a:t>
            </a:r>
            <a:r>
              <a:rPr lang="en-US" altLang="ko-KR" dirty="0" smtClean="0"/>
              <a:t>”, </a:t>
            </a:r>
            <a:r>
              <a:rPr lang="en-US" altLang="ko-KR" dirty="0" smtClean="0">
                <a:solidFill>
                  <a:srgbClr val="FF0000"/>
                </a:solidFill>
              </a:rPr>
              <a:t>type</a:t>
            </a:r>
            <a:r>
              <a:rPr lang="en-US" altLang="ko-KR" dirty="0" smtClean="0"/>
              <a:t>=“</a:t>
            </a:r>
            <a:r>
              <a:rPr lang="ko-KR" altLang="en-US" dirty="0" err="1" smtClean="0"/>
              <a:t>비디오확장자</a:t>
            </a:r>
            <a:r>
              <a:rPr lang="en-US" altLang="ko-KR" dirty="0" smtClean="0"/>
              <a:t>”&gt;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648" y="2348880"/>
            <a:ext cx="3829371" cy="225704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928" y="4640097"/>
            <a:ext cx="6624736" cy="122533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030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오디오 </a:t>
            </a:r>
            <a:r>
              <a:rPr lang="en-US" altLang="ko-KR" sz="2800" dirty="0" smtClean="0"/>
              <a:t>&amp; </a:t>
            </a:r>
            <a:r>
              <a:rPr lang="ko-KR" altLang="en-US" sz="2800" dirty="0" smtClean="0"/>
              <a:t>비디오 삽입하기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704" y="1124744"/>
            <a:ext cx="4048683" cy="562427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6947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pPr algn="ctr"/>
            <a:r>
              <a:rPr lang="ko-KR" altLang="en-US" sz="2800" dirty="0" smtClean="0"/>
              <a:t>오디오 </a:t>
            </a:r>
            <a:r>
              <a:rPr lang="en-US" altLang="ko-KR" sz="2800" dirty="0" smtClean="0"/>
              <a:t>&amp; </a:t>
            </a:r>
            <a:r>
              <a:rPr lang="ko-KR" altLang="en-US" sz="2800" dirty="0" smtClean="0"/>
              <a:t>비디오 재생하기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119917" y="1196752"/>
            <a:ext cx="4536504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/>
              <a:t> tangerine.html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576" y="1766265"/>
            <a:ext cx="7704856" cy="420776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0323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하이퍼링크 관련 태그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023202" y="1196752"/>
            <a:ext cx="1712871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b="1" dirty="0"/>
              <a:t>a</a:t>
            </a:r>
            <a:r>
              <a:rPr lang="ko-KR" altLang="en-US" sz="2000" b="1" dirty="0" smtClean="0"/>
              <a:t> 태그 </a:t>
            </a:r>
            <a:endParaRPr lang="en-US" altLang="ko-KR" sz="2000" b="1" dirty="0" smtClean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0689492"/>
              </p:ext>
            </p:extLst>
          </p:nvPr>
        </p:nvGraphicFramePr>
        <p:xfrm>
          <a:off x="1021351" y="1804455"/>
          <a:ext cx="8208912" cy="15997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33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85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09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태그</a:t>
                      </a:r>
                      <a:endParaRPr lang="ko-KR" altLang="en-US" sz="1800" dirty="0"/>
                    </a:p>
                  </a:txBody>
                  <a:tcPr anchor="ctr">
                    <a:lnL w="12700" cmpd="sng">
                      <a:noFill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설명</a:t>
                      </a:r>
                      <a:endParaRPr lang="ko-KR" altLang="en-US" sz="1800" dirty="0"/>
                    </a:p>
                  </a:txBody>
                  <a:tcPr anchor="ctr">
                    <a:lnR w="12700" cmpd="sng">
                      <a:noFill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7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smtClean="0"/>
                        <a:t>&lt;a&gt; 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600" b="0" dirty="0" smtClean="0"/>
                        <a:t>&lt;a&gt;</a:t>
                      </a:r>
                      <a:r>
                        <a:rPr lang="ko-KR" altLang="en-US" sz="1600" b="0" dirty="0" smtClean="0"/>
                        <a:t>태그는 클릭했을 때 다른 페이지로 넘어가는 기능을 가지고 있다</a:t>
                      </a:r>
                      <a:r>
                        <a:rPr lang="en-US" altLang="ko-KR" sz="1600" b="0" dirty="0" smtClean="0"/>
                        <a:t>.</a:t>
                      </a:r>
                    </a:p>
                    <a:p>
                      <a:pPr marL="0" marR="0" lvl="1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600" dirty="0" smtClean="0"/>
                        <a:t>&lt;a </a:t>
                      </a:r>
                      <a:r>
                        <a:rPr lang="en-US" altLang="ko-KR" sz="1600" dirty="0" err="1" smtClean="0"/>
                        <a:t>href</a:t>
                      </a:r>
                      <a:r>
                        <a:rPr lang="en-US" altLang="ko-KR" sz="1600" dirty="0" smtClean="0"/>
                        <a:t>=“</a:t>
                      </a:r>
                      <a:r>
                        <a:rPr lang="ko-KR" altLang="en-US" sz="1600" dirty="0" smtClean="0"/>
                        <a:t>링크할 주소</a:t>
                      </a:r>
                      <a:r>
                        <a:rPr lang="en-US" altLang="ko-KR" sz="1600" dirty="0" smtClean="0"/>
                        <a:t>“ </a:t>
                      </a:r>
                      <a:r>
                        <a:rPr lang="ko-KR" altLang="en-US" sz="1600" dirty="0" smtClean="0"/>
                        <a:t>속성</a:t>
                      </a:r>
                      <a:r>
                        <a:rPr lang="en-US" altLang="ko-KR" sz="1600" dirty="0" smtClean="0"/>
                        <a:t>=“</a:t>
                      </a:r>
                      <a:r>
                        <a:rPr lang="ko-KR" altLang="en-US" sz="1600" dirty="0" smtClean="0"/>
                        <a:t>속성값</a:t>
                      </a:r>
                      <a:r>
                        <a:rPr lang="en-US" altLang="ko-KR" sz="1600" dirty="0" smtClean="0"/>
                        <a:t>“&gt;</a:t>
                      </a:r>
                      <a:r>
                        <a:rPr lang="ko-KR" altLang="en-US" sz="1600" dirty="0" smtClean="0"/>
                        <a:t>텍스트 </a:t>
                      </a:r>
                      <a:r>
                        <a:rPr lang="en-US" altLang="ko-KR" sz="1600" dirty="0" smtClean="0"/>
                        <a:t>&lt;/a&gt;</a:t>
                      </a:r>
                      <a:endParaRPr lang="en-US" altLang="ko-KR" sz="1600" b="1" dirty="0" smtClean="0"/>
                    </a:p>
                    <a:p>
                      <a:pPr marL="0" marR="0" lvl="1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600" dirty="0" smtClean="0"/>
                        <a:t>&lt;a </a:t>
                      </a:r>
                      <a:r>
                        <a:rPr lang="en-US" altLang="ko-KR" sz="1600" dirty="0" err="1" smtClean="0"/>
                        <a:t>href</a:t>
                      </a:r>
                      <a:r>
                        <a:rPr lang="en-US" altLang="ko-KR" sz="1600" dirty="0" smtClean="0"/>
                        <a:t>=“</a:t>
                      </a:r>
                      <a:r>
                        <a:rPr lang="ko-KR" altLang="en-US" sz="1600" dirty="0" smtClean="0"/>
                        <a:t>링크할 주소</a:t>
                      </a:r>
                      <a:r>
                        <a:rPr lang="en-US" altLang="ko-KR" sz="1600" dirty="0" smtClean="0"/>
                        <a:t>“ </a:t>
                      </a:r>
                      <a:r>
                        <a:rPr lang="ko-KR" altLang="en-US" sz="1600" dirty="0" smtClean="0"/>
                        <a:t>속성</a:t>
                      </a:r>
                      <a:r>
                        <a:rPr lang="en-US" altLang="ko-KR" sz="1600" dirty="0" smtClean="0"/>
                        <a:t>=“</a:t>
                      </a:r>
                      <a:r>
                        <a:rPr lang="ko-KR" altLang="en-US" sz="1600" dirty="0" smtClean="0"/>
                        <a:t>속성값</a:t>
                      </a:r>
                      <a:r>
                        <a:rPr lang="en-US" altLang="ko-KR" sz="1600" dirty="0" smtClean="0"/>
                        <a:t>“&gt;&lt;</a:t>
                      </a:r>
                      <a:r>
                        <a:rPr lang="en-US" altLang="ko-KR" sz="1600" dirty="0" err="1" smtClean="0"/>
                        <a:t>img</a:t>
                      </a:r>
                      <a:r>
                        <a:rPr lang="en-US" altLang="ko-KR" sz="1600" dirty="0" smtClean="0"/>
                        <a:t> </a:t>
                      </a:r>
                      <a:r>
                        <a:rPr lang="en-US" altLang="ko-KR" sz="1600" dirty="0" err="1" smtClean="0"/>
                        <a:t>src</a:t>
                      </a:r>
                      <a:r>
                        <a:rPr lang="en-US" altLang="ko-KR" sz="1600" dirty="0" smtClean="0"/>
                        <a:t>=“</a:t>
                      </a:r>
                      <a:r>
                        <a:rPr lang="ko-KR" altLang="en-US" sz="1600" dirty="0" smtClean="0"/>
                        <a:t>이미지 파일 경로</a:t>
                      </a:r>
                      <a:r>
                        <a:rPr lang="en-US" altLang="ko-KR" sz="1600" dirty="0" smtClean="0"/>
                        <a:t>“&gt;&lt;/a&gt;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253460"/>
              </p:ext>
            </p:extLst>
          </p:nvPr>
        </p:nvGraphicFramePr>
        <p:xfrm>
          <a:off x="1023202" y="3645024"/>
          <a:ext cx="8208912" cy="2510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98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691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56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속성</a:t>
                      </a:r>
                      <a:endParaRPr lang="ko-KR" altLang="en-US" sz="1600" dirty="0"/>
                    </a:p>
                  </a:txBody>
                  <a:tcPr anchor="ctr">
                    <a:lnL w="12700" cmpd="sng">
                      <a:noFill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설명 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4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err="1" smtClean="0"/>
                        <a:t>href</a:t>
                      </a:r>
                      <a:endParaRPr lang="en-US" altLang="ko-KR" sz="1800" b="0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600" dirty="0" smtClean="0"/>
                        <a:t> </a:t>
                      </a:r>
                      <a:r>
                        <a:rPr lang="ko-KR" altLang="en-US" sz="1600" dirty="0" smtClean="0"/>
                        <a:t>링크한 문서나 사이트의 주소를 입력한다</a:t>
                      </a:r>
                      <a:r>
                        <a:rPr lang="en-US" altLang="ko-KR" sz="1600" dirty="0" smtClean="0"/>
                        <a:t>.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66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/>
                        <a:t>target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600" dirty="0" smtClean="0"/>
                        <a:t> </a:t>
                      </a:r>
                      <a:r>
                        <a:rPr lang="ko-KR" altLang="en-US" sz="1600" dirty="0" smtClean="0"/>
                        <a:t>링크한 내용이 표시될 위치를 현재 창이 아닌 </a:t>
                      </a:r>
                      <a:r>
                        <a:rPr lang="ko-KR" altLang="en-US" sz="1600" dirty="0" err="1" smtClean="0"/>
                        <a:t>새창</a:t>
                      </a:r>
                      <a:r>
                        <a:rPr lang="en-US" altLang="ko-KR" sz="1600" dirty="0" smtClean="0"/>
                        <a:t>(</a:t>
                      </a:r>
                      <a:r>
                        <a:rPr lang="ko-KR" altLang="en-US" sz="1600" dirty="0" err="1" smtClean="0"/>
                        <a:t>새탭</a:t>
                      </a:r>
                      <a:r>
                        <a:rPr lang="en-US" altLang="ko-KR" sz="1600" dirty="0" smtClean="0"/>
                        <a:t>)</a:t>
                      </a:r>
                      <a:r>
                        <a:rPr lang="ko-KR" altLang="en-US" sz="1600" dirty="0" smtClean="0"/>
                        <a:t>으로 지정</a:t>
                      </a:r>
                      <a:endParaRPr lang="en-US" altLang="ko-KR" sz="16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&lt;a </a:t>
                      </a:r>
                      <a:r>
                        <a:rPr lang="en-US" altLang="ko-KR" sz="16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href</a:t>
                      </a: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="http://www.president.go.kr" target="</a:t>
                      </a:r>
                      <a:r>
                        <a:rPr lang="en-US" altLang="ko-KR" sz="1600" b="1" kern="12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_blank</a:t>
                      </a: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"&gt;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12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err="1" smtClean="0"/>
                        <a:t>rel</a:t>
                      </a:r>
                      <a:endParaRPr lang="en-US" altLang="ko-KR" sz="1800" b="0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600" dirty="0" smtClean="0"/>
                        <a:t> </a:t>
                      </a:r>
                      <a:r>
                        <a:rPr lang="ko-KR" altLang="en-US" sz="1600" dirty="0" smtClean="0"/>
                        <a:t>현재 문서와 링크한 문서의 관계를 알려준다</a:t>
                      </a:r>
                      <a:r>
                        <a:rPr lang="en-US" altLang="ko-KR" sz="1600" dirty="0" smtClean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600" dirty="0" smtClean="0"/>
                        <a:t> &lt;link </a:t>
                      </a:r>
                      <a:r>
                        <a:rPr lang="en-US" altLang="ko-KR" sz="1600" dirty="0" err="1" smtClean="0"/>
                        <a:t>rel</a:t>
                      </a:r>
                      <a:r>
                        <a:rPr lang="en-US" altLang="ko-KR" sz="1600" dirty="0" smtClean="0"/>
                        <a:t> = stylesheet </a:t>
                      </a:r>
                      <a:r>
                        <a:rPr lang="en-US" altLang="ko-KR" sz="1600" dirty="0" err="1" smtClean="0"/>
                        <a:t>href</a:t>
                      </a:r>
                      <a:r>
                        <a:rPr lang="en-US" altLang="ko-KR" sz="1600" dirty="0" smtClean="0"/>
                        <a:t>=“style.css”&gt;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51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pPr marL="285750" indent="-285750"/>
            <a:r>
              <a:rPr lang="ko-KR" altLang="en-US" sz="2800" b="1" dirty="0" smtClean="0"/>
              <a:t>   텍스트 </a:t>
            </a:r>
            <a:r>
              <a:rPr lang="ko-KR" altLang="en-US" sz="2800" b="1" dirty="0"/>
              <a:t>링크 </a:t>
            </a:r>
            <a:r>
              <a:rPr lang="en-US" altLang="ko-KR" sz="2800" b="1" dirty="0"/>
              <a:t>vs </a:t>
            </a:r>
            <a:r>
              <a:rPr lang="ko-KR" altLang="en-US" sz="2800" b="1" dirty="0"/>
              <a:t>이미지 링크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121272" y="2151747"/>
            <a:ext cx="10767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smtClean="0">
                <a:solidFill>
                  <a:srgbClr val="C00000"/>
                </a:solidFill>
              </a:rPr>
              <a:t>link.html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600" y="1475781"/>
            <a:ext cx="2179509" cy="238526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600" y="4077072"/>
            <a:ext cx="7875910" cy="187220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136" y="2620203"/>
            <a:ext cx="4663844" cy="134885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5391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pPr marL="285750" indent="-285750"/>
            <a:r>
              <a:rPr lang="ko-KR" altLang="en-US" sz="2800" b="1" dirty="0" smtClean="0"/>
              <a:t>  페이지 </a:t>
            </a:r>
            <a:r>
              <a:rPr lang="ko-KR" altLang="en-US" sz="2800" b="1" dirty="0"/>
              <a:t>이동 </a:t>
            </a:r>
            <a:r>
              <a:rPr lang="en-US" altLang="ko-KR" sz="2800" b="1" dirty="0"/>
              <a:t>– </a:t>
            </a:r>
            <a:r>
              <a:rPr lang="ko-KR" altLang="en-US" sz="2800" b="1" dirty="0"/>
              <a:t>내부 문서 연결하기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36" y="1556790"/>
            <a:ext cx="3816424" cy="149399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768" y="2492895"/>
            <a:ext cx="5832648" cy="416820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38321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pPr marL="285750" indent="-285750"/>
            <a:r>
              <a:rPr lang="ko-KR" altLang="en-US" sz="2800" b="1" dirty="0" smtClean="0"/>
              <a:t>  페이지 </a:t>
            </a:r>
            <a:r>
              <a:rPr lang="ko-KR" altLang="en-US" sz="2800" b="1" dirty="0"/>
              <a:t>이동 </a:t>
            </a:r>
            <a:r>
              <a:rPr lang="en-US" altLang="ko-KR" sz="2800" b="1" dirty="0"/>
              <a:t>– </a:t>
            </a:r>
            <a:r>
              <a:rPr lang="ko-KR" altLang="en-US" sz="2800" b="1" dirty="0"/>
              <a:t>내부 문서 연결하기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352600" y="1484784"/>
            <a:ext cx="360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smtClean="0"/>
              <a:t>인덱스 페이지 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86445" y="1889761"/>
            <a:ext cx="1229253" cy="374571"/>
          </a:xfrm>
          <a:prstGeom prst="round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rgbClr val="C00000"/>
                </a:solidFill>
              </a:rPr>
              <a:t>index.html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640" y="2264332"/>
            <a:ext cx="4796135" cy="195675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3958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pPr marL="285750" indent="-285750"/>
            <a:r>
              <a:rPr lang="ko-KR" altLang="en-US" sz="2800" b="1" dirty="0" smtClean="0"/>
              <a:t> </a:t>
            </a:r>
            <a:r>
              <a:rPr lang="ko-KR" altLang="en-US" sz="2800" b="1" dirty="0"/>
              <a:t>페이지 이동 </a:t>
            </a:r>
            <a:r>
              <a:rPr lang="en-US" altLang="ko-KR" sz="2800" b="1" dirty="0"/>
              <a:t>– </a:t>
            </a:r>
            <a:r>
              <a:rPr lang="ko-KR" altLang="en-US" sz="2800" b="1" dirty="0"/>
              <a:t>내부 문서 연결하기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220916" y="1626760"/>
            <a:ext cx="1684412" cy="374571"/>
          </a:xfrm>
          <a:prstGeom prst="round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rgbClr val="C00000"/>
                </a:solidFill>
              </a:rPr>
              <a:t>product.html</a:t>
            </a:r>
            <a:endParaRPr lang="en-US" altLang="ko-KR" sz="1600" dirty="0" smtClean="0">
              <a:solidFill>
                <a:srgbClr val="C0000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352600" y="1444714"/>
            <a:ext cx="44484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mtClean="0"/>
              <a:t>상품 소개 페이지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122" y="2063298"/>
            <a:ext cx="6105749" cy="38884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2518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 목 차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1779567" y="1772816"/>
            <a:ext cx="5261665" cy="792088"/>
          </a:xfrm>
          <a:prstGeom prst="roundRect">
            <a:avLst/>
          </a:prstGeom>
          <a:solidFill>
            <a:srgbClr val="FFFF00"/>
          </a:solidFill>
          <a:ln>
            <a:solidFill>
              <a:srgbClr val="00B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2000" b="1" dirty="0" smtClean="0">
                <a:solidFill>
                  <a:schemeClr val="tx1"/>
                </a:solidFill>
              </a:rPr>
              <a:t>     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이미지 태그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1424608" y="1484784"/>
            <a:ext cx="792088" cy="648072"/>
          </a:xfrm>
          <a:prstGeom prst="ellipse">
            <a:avLst/>
          </a:prstGeom>
          <a:solidFill>
            <a:srgbClr val="92D050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779567" y="3044957"/>
            <a:ext cx="5261665" cy="792088"/>
          </a:xfrm>
          <a:prstGeom prst="roundRect">
            <a:avLst/>
          </a:prstGeom>
          <a:solidFill>
            <a:srgbClr val="FFFF00"/>
          </a:solidFill>
          <a:ln>
            <a:solidFill>
              <a:srgbClr val="00B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2000" b="1" dirty="0" smtClean="0">
                <a:solidFill>
                  <a:schemeClr val="tx1"/>
                </a:solidFill>
              </a:rPr>
              <a:t>     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오디오 및 비디오 태그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1424608" y="2756925"/>
            <a:ext cx="792088" cy="648072"/>
          </a:xfrm>
          <a:prstGeom prst="ellipse">
            <a:avLst/>
          </a:prstGeom>
          <a:solidFill>
            <a:srgbClr val="92D050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779567" y="4365104"/>
            <a:ext cx="5261665" cy="792088"/>
          </a:xfrm>
          <a:prstGeom prst="roundRect">
            <a:avLst/>
          </a:prstGeom>
          <a:solidFill>
            <a:srgbClr val="FFFF00"/>
          </a:solidFill>
          <a:ln>
            <a:solidFill>
              <a:srgbClr val="00B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2000" b="1" dirty="0" smtClean="0">
                <a:solidFill>
                  <a:schemeClr val="tx1"/>
                </a:solidFill>
              </a:rPr>
              <a:t>     </a:t>
            </a:r>
            <a:r>
              <a:rPr lang="ko-KR" altLang="en-US" sz="2000" b="1" dirty="0">
                <a:solidFill>
                  <a:schemeClr val="tx1"/>
                </a:solidFill>
              </a:rPr>
              <a:t>하이퍼링크 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태그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424608" y="4077072"/>
            <a:ext cx="792088" cy="648072"/>
          </a:xfrm>
          <a:prstGeom prst="ellipse">
            <a:avLst/>
          </a:prstGeom>
          <a:solidFill>
            <a:srgbClr val="92D050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455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en-US" altLang="ko-KR" sz="2800" b="1" dirty="0" smtClean="0"/>
              <a:t>   </a:t>
            </a:r>
            <a:r>
              <a:rPr lang="en-US" altLang="ko-KR" sz="2800" b="1" dirty="0" err="1" smtClean="0"/>
              <a:t>nav</a:t>
            </a:r>
            <a:r>
              <a:rPr lang="en-US" altLang="ko-KR" sz="2800" b="1" dirty="0" smtClean="0"/>
              <a:t> </a:t>
            </a:r>
            <a:r>
              <a:rPr lang="ko-KR" altLang="en-US" sz="2800" b="1" dirty="0" smtClean="0"/>
              <a:t>태그</a:t>
            </a:r>
            <a:endParaRPr lang="ko-KR" altLang="en-US" sz="2800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20</a:t>
            </a:fld>
            <a:endParaRPr lang="ko-KR" altLang="en-US"/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576609"/>
              </p:ext>
            </p:extLst>
          </p:nvPr>
        </p:nvGraphicFramePr>
        <p:xfrm>
          <a:off x="1352600" y="1916832"/>
          <a:ext cx="8136904" cy="128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8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6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24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구분</a:t>
                      </a:r>
                      <a:endParaRPr lang="ko-KR" altLang="en-US" sz="1800" dirty="0"/>
                    </a:p>
                  </a:txBody>
                  <a:tcPr anchor="ctr">
                    <a:lnL w="12700" cmpd="sng">
                      <a:noFill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설 명</a:t>
                      </a:r>
                      <a:endParaRPr lang="ko-KR" altLang="en-US" sz="1800" dirty="0"/>
                    </a:p>
                  </a:txBody>
                  <a:tcPr anchor="ctr">
                    <a:lnR w="12700" cmpd="sng">
                      <a:noFill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26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  &lt;</a:t>
                      </a:r>
                      <a:r>
                        <a:rPr lang="en-US" altLang="ko-KR" sz="1800" dirty="0" err="1" smtClean="0"/>
                        <a:t>nav</a:t>
                      </a:r>
                      <a:r>
                        <a:rPr lang="en-US" altLang="ko-KR" sz="1800" dirty="0" smtClean="0"/>
                        <a:t>&gt;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dirty="0" smtClean="0"/>
                        <a:t>태그</a:t>
                      </a:r>
                      <a:endParaRPr lang="en-US" altLang="ko-KR" sz="1800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800" dirty="0" smtClean="0"/>
                        <a:t>페이지</a:t>
                      </a:r>
                      <a:r>
                        <a:rPr lang="en-US" altLang="ko-KR" sz="1800" dirty="0" smtClean="0"/>
                        <a:t>(</a:t>
                      </a:r>
                      <a:r>
                        <a:rPr lang="ko-KR" altLang="en-US" sz="1800" dirty="0" smtClean="0"/>
                        <a:t>사이트</a:t>
                      </a:r>
                      <a:r>
                        <a:rPr lang="en-US" altLang="ko-KR" sz="1800" dirty="0" smtClean="0"/>
                        <a:t>)</a:t>
                      </a:r>
                      <a:r>
                        <a:rPr lang="ko-KR" altLang="en-US" sz="1800" dirty="0" smtClean="0"/>
                        <a:t>를 연결하는 링크들의 집합을 정의할 때 사용하는 태그이다</a:t>
                      </a:r>
                      <a:r>
                        <a:rPr lang="en-US" altLang="ko-KR" sz="1800" dirty="0" smtClean="0"/>
                        <a:t>.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688" y="3429000"/>
            <a:ext cx="5472608" cy="220016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8" name="직사각형 7"/>
          <p:cNvSpPr/>
          <p:nvPr/>
        </p:nvSpPr>
        <p:spPr>
          <a:xfrm>
            <a:off x="1296625" y="1331476"/>
            <a:ext cx="20001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 err="1" smtClean="0"/>
              <a:t>nav</a:t>
            </a:r>
            <a:r>
              <a:rPr lang="en-US" altLang="ko-KR" dirty="0" smtClean="0"/>
              <a:t> </a:t>
            </a:r>
            <a:r>
              <a:rPr lang="ko-KR" altLang="en-US" dirty="0" smtClean="0"/>
              <a:t>태그 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00872" y="5761994"/>
            <a:ext cx="3816424" cy="374571"/>
          </a:xfrm>
          <a:prstGeom prst="round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rgbClr val="C00000"/>
                </a:solidFill>
              </a:rPr>
              <a:t>w3school &gt; html reference &gt;</a:t>
            </a:r>
            <a:r>
              <a:rPr lang="en-US" altLang="ko-KR" sz="1600" dirty="0" err="1" smtClean="0">
                <a:solidFill>
                  <a:srgbClr val="C00000"/>
                </a:solidFill>
              </a:rPr>
              <a:t>nav</a:t>
            </a:r>
            <a:r>
              <a:rPr lang="en-US" altLang="ko-KR" sz="1600" dirty="0" smtClean="0">
                <a:solidFill>
                  <a:srgbClr val="C00000"/>
                </a:solidFill>
              </a:rPr>
              <a:t> </a:t>
            </a:r>
            <a:r>
              <a:rPr lang="ko-KR" altLang="en-US" sz="1600" dirty="0" smtClean="0">
                <a:solidFill>
                  <a:srgbClr val="C00000"/>
                </a:solidFill>
              </a:rPr>
              <a:t>태</a:t>
            </a:r>
            <a:r>
              <a:rPr lang="ko-KR" altLang="en-US" sz="1600" dirty="0">
                <a:solidFill>
                  <a:srgbClr val="C00000"/>
                </a:solidFill>
              </a:rPr>
              <a:t>그</a:t>
            </a:r>
            <a:r>
              <a:rPr lang="en-US" altLang="ko-KR" sz="1600" dirty="0" smtClean="0">
                <a:solidFill>
                  <a:srgbClr val="C0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286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비디오에 연결하기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4568" y="1175548"/>
            <a:ext cx="8424936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b="1" dirty="0" smtClean="0"/>
              <a:t>비디오에 연결하기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 </a:t>
            </a:r>
            <a:r>
              <a:rPr lang="en-US" altLang="ko-KR" sz="2000" b="1" dirty="0" smtClean="0"/>
              <a:t>   </a:t>
            </a:r>
            <a:r>
              <a:rPr lang="ko-KR" altLang="en-US" dirty="0" smtClean="0"/>
              <a:t>이미지에 동영상 재생파일 링크 걸기</a:t>
            </a:r>
            <a:endParaRPr lang="en-US" altLang="ko-KR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791" y="2157975"/>
            <a:ext cx="4608512" cy="445965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948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비디오에 연결하기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4568" y="1278322"/>
            <a:ext cx="8424936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b="1" dirty="0" smtClean="0"/>
              <a:t>비디오에 연결하기</a:t>
            </a:r>
            <a:endParaRPr lang="en-US" altLang="ko-KR" sz="2000" b="1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600" y="1957789"/>
            <a:ext cx="7280632" cy="377546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3155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en-US" altLang="ko-KR" sz="2800" b="1" dirty="0" smtClean="0"/>
              <a:t>   div </a:t>
            </a:r>
            <a:r>
              <a:rPr lang="ko-KR" altLang="en-US" sz="2800" b="1" dirty="0" smtClean="0"/>
              <a:t>태그 알아보기</a:t>
            </a:r>
            <a:endParaRPr lang="ko-KR" altLang="en-US" sz="2800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23</a:t>
            </a:fld>
            <a:endParaRPr lang="ko-KR" altLang="en-US"/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9453063"/>
              </p:ext>
            </p:extLst>
          </p:nvPr>
        </p:nvGraphicFramePr>
        <p:xfrm>
          <a:off x="884548" y="1340768"/>
          <a:ext cx="8136904" cy="144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211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57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20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구분</a:t>
                      </a:r>
                      <a:endParaRPr lang="ko-KR" altLang="en-US" sz="1800" dirty="0"/>
                    </a:p>
                  </a:txBody>
                  <a:tcPr anchor="ctr">
                    <a:lnL w="12700" cmpd="sng">
                      <a:noFill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설 명</a:t>
                      </a:r>
                      <a:endParaRPr lang="ko-KR" altLang="en-US" sz="1800" dirty="0"/>
                    </a:p>
                  </a:txBody>
                  <a:tcPr anchor="ctr">
                    <a:lnR w="12700" cmpd="sng">
                      <a:noFill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811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  &lt;div&gt;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dirty="0" smtClean="0"/>
                        <a:t>태그</a:t>
                      </a:r>
                      <a:endParaRPr lang="en-US" altLang="ko-KR" sz="1800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dirty="0" smtClean="0"/>
                        <a:t> </a:t>
                      </a:r>
                      <a:r>
                        <a:rPr lang="en-US" altLang="ko-KR" sz="1600" dirty="0" err="1" smtClean="0"/>
                        <a:t>divison</a:t>
                      </a:r>
                      <a:r>
                        <a:rPr lang="ko-KR" altLang="en-US" sz="1600" dirty="0" smtClean="0"/>
                        <a:t>의 약자로 </a:t>
                      </a:r>
                      <a:r>
                        <a:rPr lang="en-US" altLang="ko-KR" sz="1600" dirty="0" smtClean="0"/>
                        <a:t>html </a:t>
                      </a:r>
                      <a:r>
                        <a:rPr lang="ko-KR" altLang="en-US" sz="1600" dirty="0" smtClean="0"/>
                        <a:t>요소를 구분하거나</a:t>
                      </a:r>
                      <a:r>
                        <a:rPr lang="en-US" altLang="ko-KR" sz="1600" dirty="0" smtClean="0"/>
                        <a:t>, </a:t>
                      </a:r>
                      <a:r>
                        <a:rPr lang="ko-KR" altLang="en-US" sz="1600" dirty="0" smtClean="0"/>
                        <a:t>레이아웃의 틀을 구분할 때 사용하는 태그이다</a:t>
                      </a:r>
                      <a:r>
                        <a:rPr lang="en-US" altLang="ko-KR" sz="1600" dirty="0" smtClean="0"/>
                        <a:t>.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616" y="2924944"/>
            <a:ext cx="3133668" cy="367240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3904568"/>
            <a:ext cx="3316043" cy="128111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5977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en-US" altLang="ko-KR" sz="2800" b="1" dirty="0" smtClean="0"/>
              <a:t>   </a:t>
            </a:r>
            <a:r>
              <a:rPr lang="ko-KR" altLang="en-US" sz="2800" b="1" dirty="0" smtClean="0"/>
              <a:t>연습문제 </a:t>
            </a:r>
            <a:endParaRPr lang="ko-KR" altLang="en-US" sz="2800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24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640" y="1257300"/>
            <a:ext cx="5503440" cy="525658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2401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 </a:t>
            </a:r>
            <a:r>
              <a:rPr lang="ko-KR" altLang="en-US" smtClean="0"/>
              <a:t>구현 </a:t>
            </a:r>
            <a:r>
              <a:rPr lang="ko-KR" altLang="en-US" smtClean="0"/>
              <a:t>조건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95300" y="1412776"/>
            <a:ext cx="8915400" cy="424847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800" dirty="0" smtClean="0"/>
              <a:t>Exercise </a:t>
            </a:r>
            <a:r>
              <a:rPr lang="ko-KR" altLang="en-US" sz="1800" dirty="0" smtClean="0"/>
              <a:t>폴더 아래 </a:t>
            </a:r>
            <a:r>
              <a:rPr lang="en-US" altLang="ko-KR" sz="1800" dirty="0" smtClean="0"/>
              <a:t>quiz1.html </a:t>
            </a:r>
            <a:r>
              <a:rPr lang="ko-KR" altLang="en-US" sz="1800" dirty="0" smtClean="0"/>
              <a:t>파일을 생성합니다</a:t>
            </a:r>
            <a:r>
              <a:rPr lang="en-US" altLang="ko-KR" sz="1800" dirty="0" smtClean="0"/>
              <a:t>.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800" dirty="0" smtClean="0"/>
              <a:t>제목은 가장 큰 제목부터 단계별로 작아지는 태그를 사용합니다</a:t>
            </a:r>
            <a:r>
              <a:rPr lang="en-US" altLang="ko-KR" sz="1800" dirty="0" smtClean="0"/>
              <a:t>.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800" dirty="0" smtClean="0"/>
              <a:t>텍스트 단락에 줄 바꿈이 있습니다</a:t>
            </a:r>
            <a:r>
              <a:rPr lang="en-US" altLang="ko-KR" sz="1800" dirty="0" smtClean="0"/>
              <a:t>.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800" dirty="0" smtClean="0"/>
              <a:t>목록 부분은 </a:t>
            </a:r>
            <a:r>
              <a:rPr lang="en-US" altLang="ko-KR" sz="1800" dirty="0" smtClean="0"/>
              <a:t>‘</a:t>
            </a:r>
            <a:r>
              <a:rPr lang="ko-KR" altLang="en-US" sz="1800" dirty="0" smtClean="0"/>
              <a:t>순서 없는 목록</a:t>
            </a:r>
            <a:r>
              <a:rPr lang="en-US" altLang="ko-KR" sz="1800" dirty="0" smtClean="0"/>
              <a:t>’</a:t>
            </a:r>
            <a:r>
              <a:rPr lang="ko-KR" altLang="en-US" sz="1800" dirty="0" smtClean="0"/>
              <a:t>으로 작성합니다</a:t>
            </a:r>
            <a:r>
              <a:rPr lang="en-US" altLang="ko-KR" sz="1800" dirty="0" smtClean="0"/>
              <a:t>.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800" dirty="0" smtClean="0"/>
              <a:t>목록 내용 중 굵게 표시한 부분과 </a:t>
            </a:r>
            <a:r>
              <a:rPr lang="ko-KR" altLang="en-US" sz="1800" dirty="0" err="1" smtClean="0"/>
              <a:t>이텔릭체로</a:t>
            </a:r>
            <a:r>
              <a:rPr lang="ko-KR" altLang="en-US" sz="1800" dirty="0" smtClean="0"/>
              <a:t> 표시한 부분은 중요하지 않지만 다른 텍스트와 구별하기 위한 것입니다</a:t>
            </a:r>
            <a:r>
              <a:rPr lang="en-US" altLang="ko-KR" sz="1800" dirty="0" smtClean="0"/>
              <a:t>.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800" dirty="0" smtClean="0"/>
              <a:t>‘</a:t>
            </a:r>
            <a:r>
              <a:rPr lang="ko-KR" altLang="en-US" sz="1800" dirty="0" smtClean="0"/>
              <a:t>혜택</a:t>
            </a:r>
            <a:r>
              <a:rPr lang="en-US" altLang="ko-KR" sz="1800" dirty="0" smtClean="0"/>
              <a:t>’ </a:t>
            </a:r>
            <a:r>
              <a:rPr lang="ko-KR" altLang="en-US" sz="1800" dirty="0" smtClean="0"/>
              <a:t>내용은 </a:t>
            </a:r>
            <a:r>
              <a:rPr lang="en-US" altLang="ko-KR" sz="1800" dirty="0" smtClean="0"/>
              <a:t>‘</a:t>
            </a:r>
            <a:r>
              <a:rPr lang="ko-KR" altLang="en-US" sz="1800" dirty="0" smtClean="0"/>
              <a:t>순서 있는 목록</a:t>
            </a:r>
            <a:r>
              <a:rPr lang="en-US" altLang="ko-KR" sz="1800" dirty="0" smtClean="0"/>
              <a:t>’</a:t>
            </a:r>
            <a:r>
              <a:rPr lang="ko-KR" altLang="en-US" sz="1800" dirty="0" smtClean="0"/>
              <a:t>으로 표시하되 숫자는 알파벳 소문자를 사용합니다</a:t>
            </a:r>
            <a:r>
              <a:rPr lang="en-US" altLang="ko-KR" sz="1800" dirty="0" smtClean="0"/>
              <a:t>.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800" dirty="0" smtClean="0"/>
              <a:t>문서 마지막에 </a:t>
            </a:r>
            <a:r>
              <a:rPr lang="en-US" altLang="ko-KR" sz="1800" dirty="0" smtClean="0"/>
              <a:t>images/mic.jpg </a:t>
            </a:r>
            <a:r>
              <a:rPr lang="ko-KR" altLang="en-US" sz="1800" dirty="0" smtClean="0"/>
              <a:t>이미지를 삽입합니다</a:t>
            </a:r>
            <a:r>
              <a:rPr lang="en-US" altLang="ko-KR" sz="1800" dirty="0" smtClean="0"/>
              <a:t>.</a:t>
            </a:r>
            <a:endParaRPr lang="ko-KR" altLang="en-US" sz="1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879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이미지 관련 태그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51194" y="1196752"/>
            <a:ext cx="34257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b="1" dirty="0" smtClean="0"/>
              <a:t>이미지 태그 </a:t>
            </a:r>
            <a:endParaRPr lang="en-US" altLang="ko-KR" sz="2000" b="1" dirty="0" smtClean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866421"/>
              </p:ext>
            </p:extLst>
          </p:nvPr>
        </p:nvGraphicFramePr>
        <p:xfrm>
          <a:off x="632520" y="1844825"/>
          <a:ext cx="9073008" cy="19654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96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764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09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태그</a:t>
                      </a:r>
                      <a:endParaRPr lang="ko-KR" altLang="en-US" sz="1800" dirty="0"/>
                    </a:p>
                  </a:txBody>
                  <a:tcPr anchor="ctr">
                    <a:lnL w="12700" cmpd="sng">
                      <a:noFill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설명</a:t>
                      </a:r>
                      <a:endParaRPr lang="ko-KR" altLang="en-US" sz="1800" dirty="0"/>
                    </a:p>
                  </a:txBody>
                  <a:tcPr anchor="ctr">
                    <a:lnR w="12700" cmpd="sng">
                      <a:noFill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7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smtClean="0"/>
                        <a:t>&lt;</a:t>
                      </a:r>
                      <a:r>
                        <a:rPr lang="en-US" altLang="ko-KR" sz="1800" b="1" dirty="0" err="1" smtClean="0"/>
                        <a:t>img</a:t>
                      </a:r>
                      <a:r>
                        <a:rPr lang="en-US" altLang="ko-KR" sz="1800" b="1" dirty="0" smtClean="0"/>
                        <a:t>&gt; 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600" b="1" dirty="0" smtClean="0"/>
                        <a:t>&lt;</a:t>
                      </a:r>
                      <a:r>
                        <a:rPr lang="en-US" altLang="ko-KR" sz="1600" b="1" dirty="0" err="1" smtClean="0"/>
                        <a:t>img</a:t>
                      </a:r>
                      <a:r>
                        <a:rPr lang="ko-KR" altLang="en-US" sz="1600" b="1" dirty="0" smtClean="0"/>
                        <a:t> </a:t>
                      </a:r>
                      <a:r>
                        <a:rPr lang="en-US" altLang="ko-KR" sz="1600" b="1" dirty="0" err="1" smtClean="0"/>
                        <a:t>src</a:t>
                      </a:r>
                      <a:r>
                        <a:rPr lang="en-US" altLang="ko-KR" sz="1600" b="1" dirty="0" smtClean="0"/>
                        <a:t>=“</a:t>
                      </a:r>
                      <a:r>
                        <a:rPr lang="ko-KR" altLang="en-US" sz="1600" b="1" dirty="0" smtClean="0"/>
                        <a:t>경로</a:t>
                      </a:r>
                      <a:r>
                        <a:rPr lang="en-US" altLang="ko-KR" sz="1600" b="1" dirty="0" smtClean="0"/>
                        <a:t>” </a:t>
                      </a:r>
                      <a:r>
                        <a:rPr lang="ko-KR" altLang="en-US" sz="1600" b="1" dirty="0" smtClean="0"/>
                        <a:t>속성</a:t>
                      </a:r>
                      <a:r>
                        <a:rPr lang="en-US" altLang="ko-KR" sz="1600" b="1" dirty="0" smtClean="0"/>
                        <a:t>=“</a:t>
                      </a:r>
                      <a:r>
                        <a:rPr lang="ko-KR" altLang="en-US" sz="1600" b="1" dirty="0" smtClean="0"/>
                        <a:t>값</a:t>
                      </a:r>
                      <a:r>
                        <a:rPr lang="en-US" altLang="ko-KR" sz="1600" b="1" dirty="0" smtClean="0"/>
                        <a:t>“&gt;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600" b="1" dirty="0" smtClean="0"/>
                        <a:t>alt </a:t>
                      </a:r>
                      <a:r>
                        <a:rPr lang="ko-KR" altLang="en-US" sz="1600" b="1" dirty="0" smtClean="0"/>
                        <a:t>속성</a:t>
                      </a:r>
                      <a:r>
                        <a:rPr lang="en-US" altLang="ko-KR" sz="1600" b="1" baseline="0" dirty="0" smtClean="0"/>
                        <a:t> - </a:t>
                      </a:r>
                      <a:r>
                        <a:rPr lang="ko-KR" altLang="en-US" sz="1600" dirty="0" smtClean="0"/>
                        <a:t>이미지를 설명하는 대체 텍스트이다</a:t>
                      </a:r>
                      <a:r>
                        <a:rPr lang="en-US" altLang="ko-KR" sz="1600" dirty="0" smtClean="0"/>
                        <a:t>.</a:t>
                      </a:r>
                    </a:p>
                    <a:p>
                      <a:pPr marL="0" marR="0" lvl="1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600" b="1" dirty="0" smtClean="0"/>
                        <a:t>width, height </a:t>
                      </a:r>
                      <a:r>
                        <a:rPr lang="ko-KR" altLang="en-US" sz="1600" b="1" dirty="0" smtClean="0"/>
                        <a:t>속성 </a:t>
                      </a:r>
                      <a:r>
                        <a:rPr lang="en-US" altLang="ko-KR" sz="1600" b="1" dirty="0" smtClean="0"/>
                        <a:t>-</a:t>
                      </a:r>
                      <a:r>
                        <a:rPr lang="en-US" altLang="ko-KR" sz="1600" b="1" baseline="0" dirty="0" smtClean="0"/>
                        <a:t> </a:t>
                      </a:r>
                      <a:r>
                        <a:rPr lang="ko-KR" altLang="en-US" sz="1600" dirty="0" smtClean="0"/>
                        <a:t>이미지의 크기 </a:t>
                      </a:r>
                      <a:r>
                        <a:rPr lang="en-US" altLang="ko-KR" sz="1600" dirty="0" smtClean="0"/>
                        <a:t>(</a:t>
                      </a:r>
                      <a:r>
                        <a:rPr lang="ko-KR" altLang="en-US" sz="1600" dirty="0" smtClean="0"/>
                        <a:t>너비</a:t>
                      </a:r>
                      <a:r>
                        <a:rPr lang="en-US" altLang="ko-KR" sz="1600" dirty="0" smtClean="0"/>
                        <a:t>, </a:t>
                      </a:r>
                      <a:r>
                        <a:rPr lang="ko-KR" altLang="en-US" sz="1600" dirty="0" smtClean="0"/>
                        <a:t>높이</a:t>
                      </a:r>
                      <a:r>
                        <a:rPr lang="en-US" altLang="ko-KR" sz="1600" dirty="0" smtClean="0"/>
                        <a:t>)</a:t>
                      </a:r>
                      <a:r>
                        <a:rPr lang="ko-KR" altLang="en-US" sz="1600" dirty="0" smtClean="0"/>
                        <a:t>를 조정할 수 있다</a:t>
                      </a:r>
                      <a:endParaRPr lang="en-US" altLang="ko-KR" sz="1600" dirty="0" smtClean="0"/>
                    </a:p>
                    <a:p>
                      <a:pPr marL="0" marR="0" lvl="1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600" b="1" dirty="0" smtClean="0">
                          <a:solidFill>
                            <a:srgbClr val="0070C0"/>
                          </a:solidFill>
                        </a:rPr>
                        <a:t>&lt;</a:t>
                      </a:r>
                      <a:r>
                        <a:rPr lang="en-US" altLang="ko-KR" sz="1600" b="1" dirty="0" err="1" smtClean="0">
                          <a:solidFill>
                            <a:srgbClr val="0070C0"/>
                          </a:solidFill>
                        </a:rPr>
                        <a:t>img</a:t>
                      </a:r>
                      <a:r>
                        <a:rPr lang="en-US" altLang="ko-KR" sz="1600" b="1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ko-KR" sz="1600" b="1" dirty="0" err="1" smtClean="0">
                          <a:solidFill>
                            <a:srgbClr val="0070C0"/>
                          </a:solidFill>
                        </a:rPr>
                        <a:t>src</a:t>
                      </a:r>
                      <a:r>
                        <a:rPr lang="en-US" altLang="ko-KR" sz="1600" b="1" dirty="0" smtClean="0">
                          <a:solidFill>
                            <a:srgbClr val="0070C0"/>
                          </a:solidFill>
                        </a:rPr>
                        <a:t> = “images/logo.gif” width=“200” height=“100 alt=“</a:t>
                      </a:r>
                      <a:r>
                        <a:rPr lang="ko-KR" altLang="en-US" sz="1600" b="1" dirty="0" smtClean="0">
                          <a:solidFill>
                            <a:srgbClr val="0070C0"/>
                          </a:solidFill>
                        </a:rPr>
                        <a:t>회사로고</a:t>
                      </a:r>
                      <a:r>
                        <a:rPr lang="en-US" altLang="ko-KR" sz="1600" b="1" dirty="0" smtClean="0">
                          <a:solidFill>
                            <a:srgbClr val="0070C0"/>
                          </a:solidFill>
                        </a:rPr>
                        <a:t>”&gt;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440572"/>
              </p:ext>
            </p:extLst>
          </p:nvPr>
        </p:nvGraphicFramePr>
        <p:xfrm>
          <a:off x="632520" y="4597112"/>
          <a:ext cx="9073008" cy="128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96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764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종류</a:t>
                      </a:r>
                      <a:endParaRPr lang="ko-KR" altLang="en-US" sz="1800" dirty="0"/>
                    </a:p>
                  </a:txBody>
                  <a:tcPr anchor="ctr">
                    <a:lnL w="12700" cmpd="sng">
                      <a:noFill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설명</a:t>
                      </a:r>
                      <a:endParaRPr lang="ko-KR" altLang="en-US" sz="1800" dirty="0"/>
                    </a:p>
                  </a:txBody>
                  <a:tcPr anchor="ctr">
                    <a:lnR w="12700" cmpd="sng">
                      <a:noFill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13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smtClean="0"/>
                        <a:t>%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600" dirty="0" smtClean="0"/>
                        <a:t>상대크기</a:t>
                      </a:r>
                      <a:r>
                        <a:rPr lang="en-US" altLang="ko-KR" sz="1600" dirty="0" smtClean="0"/>
                        <a:t>(</a:t>
                      </a:r>
                      <a:r>
                        <a:rPr lang="ko-KR" altLang="en-US" sz="1600" dirty="0" smtClean="0"/>
                        <a:t>현재 </a:t>
                      </a:r>
                      <a:r>
                        <a:rPr lang="ko-KR" altLang="en-US" sz="1600" dirty="0" err="1" smtClean="0"/>
                        <a:t>웹브라우저</a:t>
                      </a:r>
                      <a:r>
                        <a:rPr lang="ko-KR" altLang="en-US" sz="1600" dirty="0" smtClean="0"/>
                        <a:t> 창의 너비와 높이를 기준으로 크기를 결정</a:t>
                      </a:r>
                      <a:r>
                        <a:rPr lang="en-US" altLang="ko-KR" sz="1600" dirty="0" smtClean="0"/>
                        <a:t>)</a:t>
                      </a:r>
                      <a:endParaRPr lang="ko-KR" altLang="en-US" sz="1600" dirty="0" smtClean="0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3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err="1" smtClean="0"/>
                        <a:t>px</a:t>
                      </a:r>
                      <a:endParaRPr lang="en-US" altLang="ko-KR" sz="1800" b="1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600" dirty="0" smtClean="0"/>
                        <a:t>고정 크기 </a:t>
                      </a:r>
                      <a:r>
                        <a:rPr lang="en-US" altLang="ko-KR" sz="1600" dirty="0" smtClean="0"/>
                        <a:t>: </a:t>
                      </a:r>
                      <a:r>
                        <a:rPr lang="ko-KR" altLang="en-US" sz="1600" dirty="0" smtClean="0"/>
                        <a:t>이미지의 너비나 높이를 해당 픽셀 크기 만큼 표시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48544" y="3982820"/>
            <a:ext cx="3960440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이미지 크기를 표현하는 단위 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32758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 이미지</a:t>
            </a:r>
            <a:r>
              <a:rPr lang="en-US" altLang="ko-KR" sz="2800" dirty="0"/>
              <a:t>(</a:t>
            </a:r>
            <a:r>
              <a:rPr lang="en-US" altLang="ko-KR" sz="2800" dirty="0" smtClean="0"/>
              <a:t>Image) </a:t>
            </a:r>
            <a:r>
              <a:rPr lang="ko-KR" altLang="en-US" sz="2800" dirty="0" smtClean="0"/>
              <a:t>삽입하기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7128816" y="3501008"/>
            <a:ext cx="1724617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C00000"/>
                </a:solidFill>
              </a:rPr>
              <a:t>Image_1.html</a:t>
            </a:r>
            <a:r>
              <a:rPr lang="ko-KR" altLang="en-US" sz="1600" dirty="0" smtClean="0">
                <a:solidFill>
                  <a:srgbClr val="C00000"/>
                </a:solidFill>
              </a:rPr>
              <a:t> </a:t>
            </a:r>
            <a:endParaRPr lang="en-US" altLang="ko-KR" sz="1600" dirty="0" smtClean="0">
              <a:solidFill>
                <a:srgbClr val="C00000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624" y="1340768"/>
            <a:ext cx="5122104" cy="411070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624" y="5714133"/>
            <a:ext cx="7033870" cy="73920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8367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en-US" altLang="ko-KR" sz="2800" dirty="0" smtClean="0"/>
              <a:t>   </a:t>
            </a:r>
            <a:r>
              <a:rPr lang="ko-KR" altLang="en-US" sz="2800" dirty="0" smtClean="0"/>
              <a:t>이미지</a:t>
            </a:r>
            <a:r>
              <a:rPr lang="en-US" altLang="ko-KR" sz="2800" dirty="0"/>
              <a:t> </a:t>
            </a:r>
            <a:r>
              <a:rPr lang="ko-KR" altLang="en-US" sz="2800" dirty="0" smtClean="0"/>
              <a:t>파일의 종류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5</a:t>
            </a:fld>
            <a:endParaRPr lang="ko-KR" altLang="en-US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58941"/>
              </p:ext>
            </p:extLst>
          </p:nvPr>
        </p:nvGraphicFramePr>
        <p:xfrm>
          <a:off x="1064568" y="1772817"/>
          <a:ext cx="7986092" cy="44213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015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845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80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파일 형식</a:t>
                      </a:r>
                      <a:endParaRPr lang="ko-KR" altLang="en-US" sz="1600" dirty="0"/>
                    </a:p>
                  </a:txBody>
                  <a:tcPr anchor="ctr">
                    <a:lnL w="12700" cmpd="sng">
                      <a:noFill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설 명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508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GIF</a:t>
                      </a:r>
                    </a:p>
                    <a:p>
                      <a:pPr latinLnBrk="1"/>
                      <a:r>
                        <a:rPr lang="en-US" altLang="ko-KR" sz="1600" dirty="0" smtClean="0"/>
                        <a:t>(Graphic Interchange Form)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dirty="0" smtClean="0"/>
                        <a:t> </a:t>
                      </a:r>
                      <a:r>
                        <a:rPr lang="ko-KR" altLang="en-US" sz="1600" dirty="0" smtClean="0"/>
                        <a:t>최대 </a:t>
                      </a:r>
                      <a:r>
                        <a:rPr lang="ko-KR" altLang="en-US" sz="1600" b="1" dirty="0" smtClean="0">
                          <a:solidFill>
                            <a:srgbClr val="C00000"/>
                          </a:solidFill>
                        </a:rPr>
                        <a:t>색상 수 </a:t>
                      </a:r>
                      <a:r>
                        <a:rPr lang="en-US" altLang="ko-KR" sz="1600" b="1" dirty="0" smtClean="0">
                          <a:solidFill>
                            <a:srgbClr val="C00000"/>
                          </a:solidFill>
                        </a:rPr>
                        <a:t>256</a:t>
                      </a:r>
                      <a:r>
                        <a:rPr lang="ko-KR" altLang="en-US" sz="1600" b="1" dirty="0" smtClean="0">
                          <a:solidFill>
                            <a:srgbClr val="C00000"/>
                          </a:solidFill>
                        </a:rPr>
                        <a:t>가지</a:t>
                      </a:r>
                      <a:r>
                        <a:rPr lang="ko-KR" altLang="en-US" sz="1600" dirty="0" smtClean="0"/>
                        <a:t>로 적지만</a:t>
                      </a:r>
                      <a:r>
                        <a:rPr lang="en-US" altLang="ko-KR" sz="1600" dirty="0" smtClean="0"/>
                        <a:t>,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파일 크기가 작아서 아이콘이나 </a:t>
                      </a:r>
                      <a:r>
                        <a:rPr lang="ko-KR" altLang="en-US" sz="1600" baseline="0" dirty="0" err="1" smtClean="0"/>
                        <a:t>불릿</a:t>
                      </a:r>
                      <a:r>
                        <a:rPr lang="en-US" altLang="ko-KR" sz="1600" baseline="0" dirty="0" smtClean="0"/>
                        <a:t>, </a:t>
                      </a:r>
                      <a:r>
                        <a:rPr lang="ko-KR" altLang="en-US" sz="1600" baseline="0" dirty="0" smtClean="0"/>
                        <a:t>투명한 배경이나 움직이는 이미지를 </a:t>
                      </a:r>
                      <a:r>
                        <a:rPr lang="ko-KR" altLang="en-US" sz="1600" baseline="0" dirty="0" err="1" smtClean="0"/>
                        <a:t>만들수</a:t>
                      </a:r>
                      <a:r>
                        <a:rPr lang="ko-KR" altLang="en-US" sz="1600" baseline="0" dirty="0" smtClean="0"/>
                        <a:t> 있다</a:t>
                      </a:r>
                      <a:r>
                        <a:rPr lang="en-US" altLang="ko-KR" sz="1600" baseline="0" dirty="0" smtClean="0"/>
                        <a:t>.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81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JPG</a:t>
                      </a:r>
                    </a:p>
                    <a:p>
                      <a:pPr latinLnBrk="1"/>
                      <a:r>
                        <a:rPr lang="en-US" altLang="ko-KR" sz="1600" dirty="0" smtClean="0"/>
                        <a:t>(Joint</a:t>
                      </a:r>
                      <a:r>
                        <a:rPr lang="en-US" altLang="ko-KR" sz="1600" baseline="0" dirty="0" smtClean="0"/>
                        <a:t> Photographic Group)</a:t>
                      </a:r>
                      <a:endParaRPr lang="en-US" altLang="ko-KR" sz="1600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 smtClean="0"/>
                        <a:t>사진을 위해 개발된 형식</a:t>
                      </a:r>
                      <a:r>
                        <a:rPr lang="en-US" altLang="ko-KR" sz="1600" dirty="0" smtClean="0"/>
                        <a:t>, GIF</a:t>
                      </a:r>
                      <a:r>
                        <a:rPr lang="ko-KR" altLang="en-US" sz="1600" dirty="0" smtClean="0"/>
                        <a:t>보다 다양한 색상과 명암 표현할 수 있다</a:t>
                      </a:r>
                      <a:r>
                        <a:rPr lang="en-US" altLang="ko-KR" sz="1600" dirty="0" smtClean="0"/>
                        <a:t>.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81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PNG</a:t>
                      </a:r>
                    </a:p>
                    <a:p>
                      <a:pPr latinLnBrk="1"/>
                      <a:r>
                        <a:rPr lang="en-US" altLang="ko-KR" sz="1600" dirty="0" smtClean="0"/>
                        <a:t>(Portable</a:t>
                      </a:r>
                      <a:r>
                        <a:rPr lang="en-US" altLang="ko-KR" sz="1600" baseline="0" dirty="0" smtClean="0"/>
                        <a:t> Network Graphics)</a:t>
                      </a:r>
                      <a:endParaRPr lang="en-US" altLang="ko-KR" sz="1600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 smtClean="0">
                          <a:solidFill>
                            <a:srgbClr val="C00000"/>
                          </a:solidFill>
                        </a:rPr>
                        <a:t>투명</a:t>
                      </a:r>
                      <a:r>
                        <a:rPr lang="en-US" altLang="ko-KR" sz="1600" b="1" dirty="0" smtClean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ko-KR" altLang="en-US" sz="1600" b="1" dirty="0" smtClean="0">
                          <a:solidFill>
                            <a:srgbClr val="C00000"/>
                          </a:solidFill>
                        </a:rPr>
                        <a:t>배경</a:t>
                      </a:r>
                      <a:r>
                        <a:rPr lang="ko-KR" altLang="en-US" sz="1600" dirty="0" smtClean="0"/>
                        <a:t>을 만들면서 다양한 색상도 표현할 수 있으며 네트워크용으로 개발되었기 때문에 최근 많이 사용함</a:t>
                      </a:r>
                      <a:endParaRPr lang="ko-KR" altLang="en-US" sz="1600" dirty="0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508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smtClean="0"/>
                        <a:t>SVG</a:t>
                      </a:r>
                    </a:p>
                    <a:p>
                      <a:pPr latinLnBrk="1"/>
                      <a:r>
                        <a:rPr lang="en-US" altLang="ko-KR" sz="1600" dirty="0" smtClean="0"/>
                        <a:t>(Scalable Vector Graphic)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/>
                        <a:t>비트맵 이미지인 </a:t>
                      </a:r>
                      <a:r>
                        <a:rPr lang="en-US" altLang="ko-KR" sz="1600" dirty="0" smtClean="0"/>
                        <a:t>gif, jpg</a:t>
                      </a:r>
                      <a:r>
                        <a:rPr lang="ko-KR" altLang="en-US" sz="1600" dirty="0" smtClean="0"/>
                        <a:t>등은 파일을 크게 확대하면 이미지 테두리 부분이 </a:t>
                      </a:r>
                      <a:r>
                        <a:rPr lang="ko-KR" altLang="en-US" sz="1600" dirty="0" err="1" smtClean="0"/>
                        <a:t>울툴불퉁해진다</a:t>
                      </a:r>
                      <a:r>
                        <a:rPr lang="en-US" altLang="ko-KR" sz="1600" dirty="0" smtClean="0"/>
                        <a:t>. </a:t>
                      </a:r>
                      <a:r>
                        <a:rPr lang="ko-KR" altLang="en-US" sz="1600" dirty="0" smtClean="0"/>
                        <a:t>이에 반해 벡터 이미지는 화면을 확대</a:t>
                      </a:r>
                      <a:r>
                        <a:rPr lang="en-US" altLang="ko-KR" sz="1600" dirty="0" smtClean="0"/>
                        <a:t>, </a:t>
                      </a:r>
                      <a:r>
                        <a:rPr lang="ko-KR" altLang="en-US" sz="1600" dirty="0" smtClean="0"/>
                        <a:t>축소해도 그대로 유지된다</a:t>
                      </a:r>
                      <a:r>
                        <a:rPr lang="en-US" altLang="ko-KR" sz="1600" dirty="0" smtClean="0"/>
                        <a:t>.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023202" y="1196752"/>
            <a:ext cx="3425742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b="1" dirty="0" smtClean="0">
                <a:solidFill>
                  <a:srgbClr val="C00000"/>
                </a:solidFill>
              </a:rPr>
              <a:t>이미지 파일의 종류 </a:t>
            </a:r>
            <a:endParaRPr lang="en-US" altLang="ko-KR" sz="2000" b="1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262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 이미지</a:t>
            </a:r>
            <a:r>
              <a:rPr lang="en-US" altLang="ko-KR" sz="2800" dirty="0"/>
              <a:t>(</a:t>
            </a:r>
            <a:r>
              <a:rPr lang="en-US" altLang="ko-KR" sz="2800" dirty="0" smtClean="0"/>
              <a:t>Image) </a:t>
            </a:r>
            <a:r>
              <a:rPr lang="ko-KR" altLang="en-US" sz="2800" dirty="0" smtClean="0"/>
              <a:t>삽입하기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984545" y="3903439"/>
            <a:ext cx="1568855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C00000"/>
                </a:solidFill>
              </a:rPr>
              <a:t>Image_2.html</a:t>
            </a:r>
            <a:r>
              <a:rPr lang="ko-KR" altLang="en-US" sz="1600" dirty="0" smtClean="0">
                <a:solidFill>
                  <a:srgbClr val="C00000"/>
                </a:solidFill>
              </a:rPr>
              <a:t> </a:t>
            </a:r>
            <a:endParaRPr lang="en-US" altLang="ko-KR" sz="1600" dirty="0" smtClean="0">
              <a:solidFill>
                <a:srgbClr val="C00000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310"/>
          <a:stretch/>
        </p:blipFill>
        <p:spPr>
          <a:xfrm>
            <a:off x="1936324" y="1656846"/>
            <a:ext cx="5472608" cy="230106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153" y="4404328"/>
            <a:ext cx="6810708" cy="140093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3995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 </a:t>
            </a:r>
            <a:r>
              <a:rPr lang="en-US" altLang="ko-KR" sz="2800" dirty="0" smtClean="0"/>
              <a:t>figure </a:t>
            </a:r>
            <a:r>
              <a:rPr lang="ko-KR" altLang="en-US" sz="2800" dirty="0" smtClean="0"/>
              <a:t>태그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699628" y="4653136"/>
            <a:ext cx="2232248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>
                <a:solidFill>
                  <a:srgbClr val="C00000"/>
                </a:solidFill>
              </a:rPr>
              <a:t>예제</a:t>
            </a:r>
            <a:r>
              <a:rPr lang="en-US" altLang="ko-KR" sz="1600" dirty="0" smtClean="0">
                <a:solidFill>
                  <a:srgbClr val="C00000"/>
                </a:solidFill>
              </a:rPr>
              <a:t>. figure.html</a:t>
            </a:r>
            <a:r>
              <a:rPr lang="ko-KR" altLang="en-US" sz="1600" dirty="0" smtClean="0">
                <a:solidFill>
                  <a:srgbClr val="C00000"/>
                </a:solidFill>
              </a:rPr>
              <a:t> </a:t>
            </a:r>
            <a:endParaRPr lang="en-US" altLang="ko-KR" sz="1600" dirty="0" smtClean="0">
              <a:solidFill>
                <a:srgbClr val="C00000"/>
              </a:solidFill>
            </a:endParaRPr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29616"/>
              </p:ext>
            </p:extLst>
          </p:nvPr>
        </p:nvGraphicFramePr>
        <p:xfrm>
          <a:off x="903902" y="1710100"/>
          <a:ext cx="8136904" cy="10020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211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57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45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구분</a:t>
                      </a:r>
                      <a:endParaRPr lang="ko-KR" altLang="en-US" sz="1800" dirty="0"/>
                    </a:p>
                  </a:txBody>
                  <a:tcPr anchor="ctr">
                    <a:lnL w="12700" cmpd="sng">
                      <a:noFill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설 명</a:t>
                      </a:r>
                      <a:endParaRPr lang="ko-KR" altLang="en-US" sz="1800" dirty="0"/>
                    </a:p>
                  </a:txBody>
                  <a:tcPr anchor="ctr">
                    <a:lnR w="12700" cmpd="sng">
                      <a:noFill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63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  </a:t>
                      </a:r>
                      <a:r>
                        <a:rPr lang="en-US" altLang="ko-KR" sz="1800" b="1" dirty="0" smtClean="0">
                          <a:effectLst/>
                        </a:rPr>
                        <a:t>&lt;figure&gt;</a:t>
                      </a:r>
                      <a:r>
                        <a:rPr lang="en-US" altLang="ko-KR" sz="1800" b="1" baseline="0" dirty="0" smtClean="0">
                          <a:effectLst/>
                        </a:rPr>
                        <a:t> </a:t>
                      </a:r>
                      <a:r>
                        <a:rPr lang="ko-KR" altLang="en-US" sz="1800" dirty="0" smtClean="0"/>
                        <a:t>태그</a:t>
                      </a:r>
                      <a:endParaRPr lang="en-US" altLang="ko-KR" sz="1800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이미지의 제목이나 설명을 </a:t>
                      </a:r>
                      <a:r>
                        <a:rPr lang="ko-KR" altLang="en-US" sz="1800" baseline="0" dirty="0" err="1" smtClean="0"/>
                        <a:t>붙일때</a:t>
                      </a:r>
                      <a:r>
                        <a:rPr lang="ko-KR" altLang="en-US" sz="1800" baseline="0" dirty="0" smtClean="0"/>
                        <a:t> 사용하는 태그</a:t>
                      </a:r>
                      <a:endParaRPr lang="en-US" altLang="ko-KR" sz="1800" dirty="0" smtClean="0"/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936585" y="1268760"/>
            <a:ext cx="2432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/>
              <a:t>f</a:t>
            </a:r>
            <a:r>
              <a:rPr lang="en-US" altLang="ko-KR" dirty="0" smtClean="0"/>
              <a:t>igure </a:t>
            </a:r>
            <a:r>
              <a:rPr lang="ko-KR" altLang="en-US" dirty="0" smtClean="0"/>
              <a:t>태그 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543" y="2843191"/>
            <a:ext cx="3816424" cy="236765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624" y="5157192"/>
            <a:ext cx="6363252" cy="149365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7215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 웹과 </a:t>
            </a:r>
            <a:r>
              <a:rPr lang="ko-KR" altLang="en-US" sz="2800" dirty="0"/>
              <a:t>멀티미디어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88504" y="1175547"/>
            <a:ext cx="928903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b="1" dirty="0" smtClean="0"/>
              <a:t>HTML5</a:t>
            </a:r>
            <a:r>
              <a:rPr lang="ko-KR" altLang="en-US" sz="2000" b="1" dirty="0" smtClean="0"/>
              <a:t>와 비디오</a:t>
            </a:r>
            <a:r>
              <a:rPr lang="en-US" altLang="ko-KR" sz="2000" b="1" dirty="0"/>
              <a:t> </a:t>
            </a:r>
            <a:r>
              <a:rPr lang="ko-KR" altLang="en-US" sz="2000" b="1" dirty="0" err="1" smtClean="0"/>
              <a:t>코덱</a:t>
            </a:r>
            <a:endParaRPr lang="en-US" altLang="ko-KR" sz="2000" b="1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 smtClean="0"/>
              <a:t>인코딩</a:t>
            </a:r>
            <a:r>
              <a:rPr lang="en-US" altLang="ko-KR" sz="1600" dirty="0" smtClean="0"/>
              <a:t>(encoding) : </a:t>
            </a:r>
            <a:r>
              <a:rPr lang="ko-KR" altLang="en-US" sz="1600" dirty="0" smtClean="0"/>
              <a:t>촬영한 원본 비디오를 컴퓨터에서 사용할 수 있는 비디오 파일로 변환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 smtClean="0"/>
              <a:t>디코딩</a:t>
            </a:r>
            <a:r>
              <a:rPr lang="en-US" altLang="ko-KR" sz="1600" dirty="0" smtClean="0"/>
              <a:t>(decoding) : </a:t>
            </a:r>
            <a:r>
              <a:rPr lang="ko-KR" altLang="en-US" sz="1600" dirty="0" smtClean="0"/>
              <a:t>컴퓨터 비디오 파일에 있는 비디오 정보를 가져와  플레이어로 재생하는 과정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solidFill>
                  <a:srgbClr val="C00000"/>
                </a:solidFill>
              </a:rPr>
              <a:t>비디오 </a:t>
            </a:r>
            <a:r>
              <a:rPr lang="ko-KR" altLang="en-US" sz="1600" b="1" dirty="0" err="1" smtClean="0">
                <a:solidFill>
                  <a:srgbClr val="C00000"/>
                </a:solidFill>
              </a:rPr>
              <a:t>코덱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(codec)</a:t>
            </a:r>
            <a:r>
              <a:rPr lang="en-US" altLang="ko-KR" sz="1600" dirty="0" smtClean="0">
                <a:solidFill>
                  <a:srgbClr val="C00000"/>
                </a:solidFill>
              </a:rPr>
              <a:t> : </a:t>
            </a:r>
            <a:r>
              <a:rPr lang="ko-KR" altLang="en-US" sz="1600" dirty="0" err="1" smtClean="0">
                <a:solidFill>
                  <a:srgbClr val="C00000"/>
                </a:solidFill>
              </a:rPr>
              <a:t>인코딩과</a:t>
            </a:r>
            <a:r>
              <a:rPr lang="ko-KR" altLang="en-US" sz="1600" dirty="0" smtClean="0">
                <a:solidFill>
                  <a:srgbClr val="C00000"/>
                </a:solidFill>
              </a:rPr>
              <a:t> </a:t>
            </a:r>
            <a:r>
              <a:rPr lang="ko-KR" altLang="en-US" sz="1600" dirty="0" err="1" smtClean="0">
                <a:solidFill>
                  <a:srgbClr val="C00000"/>
                </a:solidFill>
              </a:rPr>
              <a:t>디코딩</a:t>
            </a:r>
            <a:r>
              <a:rPr lang="ko-KR" altLang="en-US" sz="1600" dirty="0" smtClean="0">
                <a:solidFill>
                  <a:srgbClr val="C00000"/>
                </a:solidFill>
              </a:rPr>
              <a:t> 수행</a:t>
            </a:r>
            <a:r>
              <a:rPr lang="en-US" altLang="ko-KR" sz="1600" dirty="0" smtClean="0">
                <a:solidFill>
                  <a:srgbClr val="C00000"/>
                </a:solidFill>
              </a:rPr>
              <a:t>, HTML5</a:t>
            </a:r>
            <a:r>
              <a:rPr lang="ko-KR" altLang="en-US" sz="1600" dirty="0" smtClean="0">
                <a:solidFill>
                  <a:srgbClr val="C00000"/>
                </a:solidFill>
              </a:rPr>
              <a:t>에서는 브라우저에서 직접 재생할 수 있는 비디오 </a:t>
            </a:r>
            <a:r>
              <a:rPr lang="ko-KR" altLang="en-US" sz="1600" dirty="0" err="1" smtClean="0">
                <a:solidFill>
                  <a:srgbClr val="C00000"/>
                </a:solidFill>
              </a:rPr>
              <a:t>코덱만</a:t>
            </a:r>
            <a:r>
              <a:rPr lang="ko-KR" altLang="en-US" sz="1600" dirty="0" smtClean="0">
                <a:solidFill>
                  <a:srgbClr val="C00000"/>
                </a:solidFill>
              </a:rPr>
              <a:t> 허용</a:t>
            </a:r>
            <a:r>
              <a:rPr lang="en-US" altLang="ko-KR" sz="1600" dirty="0" smtClean="0">
                <a:solidFill>
                  <a:srgbClr val="C00000"/>
                </a:solidFill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6893" y="3429000"/>
            <a:ext cx="3425742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멀티미디어 파일의 종류 </a:t>
            </a:r>
            <a:endParaRPr lang="en-US" altLang="ko-KR" b="1" dirty="0" smtClean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408322"/>
              </p:ext>
            </p:extLst>
          </p:nvPr>
        </p:nvGraphicFramePr>
        <p:xfrm>
          <a:off x="632520" y="4055811"/>
          <a:ext cx="8784975" cy="1737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2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087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668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종류</a:t>
                      </a:r>
                      <a:endParaRPr lang="ko-KR" altLang="en-US" sz="1800" dirty="0"/>
                    </a:p>
                  </a:txBody>
                  <a:tcPr anchor="ctr">
                    <a:lnL w="12700" cmpd="sng">
                      <a:noFill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확장자</a:t>
                      </a:r>
                      <a:endParaRPr lang="ko-KR" altLang="en-US" sz="18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설명</a:t>
                      </a:r>
                      <a:endParaRPr lang="ko-KR" altLang="en-US" sz="1800" dirty="0"/>
                    </a:p>
                  </a:txBody>
                  <a:tcPr anchor="ctr">
                    <a:lnR w="12700" cmpd="sng">
                      <a:noFill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224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/>
                        <a:t>비디오</a:t>
                      </a:r>
                      <a:endParaRPr lang="en-US" altLang="ko-KR" sz="1800" b="0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/>
                        <a:t>mp4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600" b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rgbClr val="0070C0"/>
                          </a:solidFill>
                        </a:rPr>
                        <a:t>많이 사용하는 비디오 형식으로 웹에서는 무료로 사용할 수 있다</a:t>
                      </a:r>
                      <a:endParaRPr lang="en-US" altLang="ko-KR" sz="1600" b="0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2249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800" b="0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err="1" smtClean="0"/>
                        <a:t>webm</a:t>
                      </a:r>
                      <a:endParaRPr lang="en-US" altLang="ko-KR" sz="1800" b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600" b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rgbClr val="0070C0"/>
                          </a:solidFill>
                        </a:rPr>
                        <a:t>화질이 우수하고 무료라서 </a:t>
                      </a:r>
                      <a:r>
                        <a:rPr lang="en-US" altLang="ko-KR" sz="1600" b="0" dirty="0" smtClean="0">
                          <a:solidFill>
                            <a:srgbClr val="0070C0"/>
                          </a:solidFill>
                        </a:rPr>
                        <a:t>mp4</a:t>
                      </a:r>
                      <a:r>
                        <a:rPr lang="ko-KR" altLang="en-US" sz="1600" b="0" dirty="0" smtClean="0">
                          <a:solidFill>
                            <a:srgbClr val="0070C0"/>
                          </a:solidFill>
                        </a:rPr>
                        <a:t>와 함께 많이 사용한다</a:t>
                      </a:r>
                      <a:r>
                        <a:rPr lang="en-US" altLang="ko-KR" sz="1600" b="0" dirty="0" smtClean="0">
                          <a:solidFill>
                            <a:srgbClr val="0070C0"/>
                          </a:solidFill>
                        </a:rPr>
                        <a:t>.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22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/>
                        <a:t>오디오</a:t>
                      </a:r>
                      <a:endParaRPr lang="en-US" altLang="ko-KR" sz="1800" b="0" dirty="0" smtClean="0"/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/>
                        <a:t>mp3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600" b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rgbClr val="0070C0"/>
                          </a:solidFill>
                        </a:rPr>
                        <a:t>대부분의 </a:t>
                      </a:r>
                      <a:r>
                        <a:rPr lang="ko-KR" altLang="en-US" sz="1600" b="0" dirty="0" err="1" smtClean="0">
                          <a:solidFill>
                            <a:srgbClr val="0070C0"/>
                          </a:solidFill>
                        </a:rPr>
                        <a:t>음원에서</a:t>
                      </a:r>
                      <a:r>
                        <a:rPr lang="ko-KR" altLang="en-US" sz="1600" b="0" baseline="0" dirty="0" smtClean="0">
                          <a:solidFill>
                            <a:srgbClr val="0070C0"/>
                          </a:solidFill>
                        </a:rPr>
                        <a:t> 사용하는 형식으로 무료이다</a:t>
                      </a:r>
                      <a:r>
                        <a:rPr lang="en-US" altLang="ko-KR" sz="1600" b="0" baseline="0" dirty="0" smtClean="0">
                          <a:solidFill>
                            <a:srgbClr val="0070C0"/>
                          </a:solidFill>
                        </a:rPr>
                        <a:t>.</a:t>
                      </a:r>
                      <a:endParaRPr lang="en-US" altLang="ko-KR" sz="1600" b="0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250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6497" y="197768"/>
            <a:ext cx="6412780" cy="854968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   오디오 </a:t>
            </a:r>
            <a:r>
              <a:rPr lang="en-US" altLang="ko-KR" sz="2800" dirty="0" smtClean="0"/>
              <a:t>&amp; </a:t>
            </a:r>
            <a:r>
              <a:rPr lang="ko-KR" altLang="en-US" sz="2800" dirty="0" smtClean="0"/>
              <a:t>비디오 재생하기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E3FE7-3AEA-4B05-AC5A-802D1816ACF0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136576" y="1175548"/>
            <a:ext cx="727280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b="1" dirty="0" smtClean="0"/>
              <a:t>audio </a:t>
            </a:r>
            <a:r>
              <a:rPr lang="ko-KR" altLang="en-US" sz="2000" b="1" dirty="0" smtClean="0"/>
              <a:t>태그 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 </a:t>
            </a:r>
            <a:r>
              <a:rPr lang="en-US" altLang="ko-KR" sz="2000" b="1" dirty="0" smtClean="0"/>
              <a:t>  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배경 음악이나 효과음 등 오디오 재생</a:t>
            </a:r>
            <a:endParaRPr lang="en-US" altLang="ko-KR" dirty="0"/>
          </a:p>
          <a:p>
            <a:r>
              <a:rPr lang="en-US" altLang="ko-KR" b="1" dirty="0" smtClean="0"/>
              <a:t>    &lt;</a:t>
            </a:r>
            <a:r>
              <a:rPr lang="en-US" altLang="ko-KR" b="1" dirty="0" smtClean="0">
                <a:solidFill>
                  <a:srgbClr val="C00000"/>
                </a:solidFill>
              </a:rPr>
              <a:t>audio</a:t>
            </a:r>
            <a:r>
              <a:rPr lang="en-US" altLang="ko-KR" b="1" dirty="0" smtClean="0"/>
              <a:t> </a:t>
            </a:r>
            <a:r>
              <a:rPr lang="en-US" altLang="ko-KR" b="1" dirty="0" err="1" smtClean="0"/>
              <a:t>src</a:t>
            </a:r>
            <a:r>
              <a:rPr lang="en-US" altLang="ko-KR" b="1" dirty="0" smtClean="0"/>
              <a:t>=“</a:t>
            </a:r>
            <a:r>
              <a:rPr lang="ko-KR" altLang="en-US" b="1" dirty="0" smtClean="0"/>
              <a:t>오디오 파일 경로</a:t>
            </a:r>
            <a:r>
              <a:rPr lang="en-US" altLang="ko-KR" b="1" dirty="0" smtClean="0"/>
              <a:t>“ </a:t>
            </a:r>
            <a:r>
              <a:rPr lang="ko-KR" altLang="en-US" b="1" dirty="0" smtClean="0"/>
              <a:t>속성</a:t>
            </a:r>
            <a:r>
              <a:rPr lang="en-US" altLang="ko-KR" b="1" dirty="0" smtClean="0"/>
              <a:t>=</a:t>
            </a:r>
            <a:r>
              <a:rPr lang="ko-KR" altLang="en-US" b="1" dirty="0" smtClean="0"/>
              <a:t>속성값</a:t>
            </a:r>
            <a:r>
              <a:rPr lang="en-US" altLang="ko-KR" b="1" dirty="0" smtClean="0"/>
              <a:t>&gt;&lt;/</a:t>
            </a:r>
            <a:r>
              <a:rPr lang="en-US" altLang="ko-KR" b="1" dirty="0" smtClean="0">
                <a:solidFill>
                  <a:srgbClr val="C00000"/>
                </a:solidFill>
              </a:rPr>
              <a:t>audio</a:t>
            </a:r>
            <a:r>
              <a:rPr lang="en-US" altLang="ko-KR" b="1" dirty="0" smtClean="0"/>
              <a:t>&gt;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640" y="2563511"/>
            <a:ext cx="3744416" cy="273769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508" y="5373216"/>
            <a:ext cx="5418290" cy="104403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6539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270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4820</TotalTime>
  <Words>852</Words>
  <Application>Microsoft Office PowerPoint</Application>
  <PresentationFormat>A4 용지(210x297mm)</PresentationFormat>
  <Paragraphs>177</Paragraphs>
  <Slides>25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0" baseType="lpstr">
      <vt:lpstr>맑은 고딕</vt:lpstr>
      <vt:lpstr>휴먼엑스포</vt:lpstr>
      <vt:lpstr>Arial</vt:lpstr>
      <vt:lpstr>Wingdings</vt:lpstr>
      <vt:lpstr>Office 테마</vt:lpstr>
      <vt:lpstr>2강. 멀티미디어와 하이퍼링크</vt:lpstr>
      <vt:lpstr>   목 차</vt:lpstr>
      <vt:lpstr>  이미지 관련 태그</vt:lpstr>
      <vt:lpstr>   이미지(Image) 삽입하기</vt:lpstr>
      <vt:lpstr>   이미지 파일의 종류</vt:lpstr>
      <vt:lpstr>   이미지(Image) 삽입하기</vt:lpstr>
      <vt:lpstr>   figure 태그</vt:lpstr>
      <vt:lpstr>   웹과 멀티미디어</vt:lpstr>
      <vt:lpstr>   오디오 &amp; 비디오 재생하기</vt:lpstr>
      <vt:lpstr>  오디오 &amp; 비디오 재생하기</vt:lpstr>
      <vt:lpstr>  오디오 &amp; 비디오 재생하기</vt:lpstr>
      <vt:lpstr>  오디오 &amp; 비디오 재생하기</vt:lpstr>
      <vt:lpstr>  오디오 &amp; 비디오 삽입하기</vt:lpstr>
      <vt:lpstr>오디오 &amp; 비디오 재생하기</vt:lpstr>
      <vt:lpstr>  하이퍼링크 관련 태그</vt:lpstr>
      <vt:lpstr>   텍스트 링크 vs 이미지 링크</vt:lpstr>
      <vt:lpstr>  페이지 이동 – 내부 문서 연결하기</vt:lpstr>
      <vt:lpstr>  페이지 이동 – 내부 문서 연결하기</vt:lpstr>
      <vt:lpstr> 페이지 이동 – 내부 문서 연결하기</vt:lpstr>
      <vt:lpstr>   nav 태그</vt:lpstr>
      <vt:lpstr>  비디오에 연결하기</vt:lpstr>
      <vt:lpstr>  비디오에 연결하기</vt:lpstr>
      <vt:lpstr>   div 태그 알아보기</vt:lpstr>
      <vt:lpstr>   연습문제 </vt:lpstr>
      <vt:lpstr> 구현 조건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giyong kim</cp:lastModifiedBy>
  <cp:revision>352</cp:revision>
  <dcterms:created xsi:type="dcterms:W3CDTF">2019-03-04T02:36:55Z</dcterms:created>
  <dcterms:modified xsi:type="dcterms:W3CDTF">2023-03-15T05:41:43Z</dcterms:modified>
</cp:coreProperties>
</file>